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uploaded HTML concept file 18682834-474f-4365-ac97-8f846e8c96c8.html.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uploaded HTML concept file 18682834-474f-4365-ac97-8f846e8c96c8.html.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uploaded HTML concept file 18682834-474f-4365-ac97-8f846e8c96c8.html.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uploaded HTML concept file 18682834-474f-4365-ac97-8f846e8c96c8.html.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uploaded HTML concept file 18682834-474f-4365-ac97-8f846e8c96c8.html.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uploaded HTML concept file 18682834-474f-4365-ac97-8f846e8c96c8.html.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uploaded HTML concept file 18682834-474f-4365-ac97-8f846e8c96c8.html.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uploaded HTML concept file 18682834-474f-4365-ac97-8f846e8c96c8.html.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uploaded HTML concept file 18682834-474f-4365-ac97-8f846e8c96c8.html.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uploaded HTML concept file 18682834-474f-4365-ac97-8f846e8c96c8.html.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uploaded HTML concept file 18682834-474f-4365-ac97-8f846e8c96c8.html.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uploaded HTML concept file 18682834-474f-4365-ac97-8f846e8c96c8.html.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uploaded HTML concept file 18682834-474f-4365-ac97-8f846e8c96c8.html.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uploaded HTML concept file 18682834-474f-4365-ac97-8f846e8c96c8.html.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CEF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28600"/>
            <a:ext cx="6400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ALGO</a:t>
            </a:r>
            <a:endParaRPr lang="en-US" sz="850" dirty="0"/>
          </a:p>
        </p:txBody>
      </p:sp>
      <p:sp>
        <p:nvSpPr>
          <p:cNvPr id="3" name="Shape 1"/>
          <p:cNvSpPr/>
          <p:nvPr/>
        </p:nvSpPr>
        <p:spPr>
          <a:xfrm>
            <a:off x="1060704" y="292608"/>
            <a:ext cx="164592" cy="0"/>
          </a:xfrm>
          <a:prstGeom prst="line">
            <a:avLst/>
          </a:prstGeom>
          <a:noFill/>
          <a:ln w="8890">
            <a:solidFill>
              <a:srgbClr val="B3C0B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261872" y="219456"/>
            <a:ext cx="2377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ALGO · Quant Lab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11567160" y="6492240"/>
            <a:ext cx="25603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</a:t>
            </a:r>
            <a:endParaRPr lang="en-US" sz="650" dirty="0"/>
          </a:p>
        </p:txBody>
      </p:sp>
      <p:sp>
        <p:nvSpPr>
          <p:cNvPr id="6" name="Text 4"/>
          <p:cNvSpPr/>
          <p:nvPr/>
        </p:nvSpPr>
        <p:spPr>
          <a:xfrm>
            <a:off x="594360" y="713232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01E1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ALGO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594360" y="1252728"/>
            <a:ext cx="48463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Торговые системы,</a:t>
            </a:r>
            <a:endParaRPr lang="en-US" sz="3700" dirty="0"/>
          </a:p>
          <a:p>
            <a:pPr indent="0" marL="0">
              <a:buNone/>
            </a:pPr>
            <a:r>
              <a:rPr lang="en-US" sz="370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которые можно проверить</a:t>
            </a:r>
            <a:endParaRPr lang="en-US" sz="3700" dirty="0"/>
          </a:p>
        </p:txBody>
      </p:sp>
      <p:sp>
        <p:nvSpPr>
          <p:cNvPr id="8" name="Text 6"/>
          <p:cNvSpPr/>
          <p:nvPr/>
        </p:nvSpPr>
        <p:spPr>
          <a:xfrm>
            <a:off x="612648" y="2880360"/>
            <a:ext cx="55778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4B5C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Не закрытый робот, а прозрачная технология: чистое ядро на C#, научная процедура проверки и собственная квант‑лаборатория.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612648" y="4069080"/>
            <a:ext cx="1737360" cy="0"/>
          </a:xfrm>
          <a:prstGeom prst="line">
            <a:avLst/>
          </a:prstGeom>
          <a:noFill/>
          <a:ln w="8890">
            <a:solidFill>
              <a:srgbClr val="B3C0B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12648" y="4187952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1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22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612648" y="4562856"/>
            <a:ext cx="173736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880" dirty="0">
                <a:solidFill>
                  <a:srgbClr val="7B8B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класса стратегий в библиотеке</a:t>
            </a:r>
            <a:endParaRPr lang="en-US" sz="880" dirty="0"/>
          </a:p>
        </p:txBody>
      </p:sp>
      <p:sp>
        <p:nvSpPr>
          <p:cNvPr id="12" name="Shape 10"/>
          <p:cNvSpPr/>
          <p:nvPr/>
        </p:nvSpPr>
        <p:spPr>
          <a:xfrm>
            <a:off x="2606040" y="4069080"/>
            <a:ext cx="1920240" cy="0"/>
          </a:xfrm>
          <a:prstGeom prst="line">
            <a:avLst/>
          </a:prstGeom>
          <a:noFill/>
          <a:ln w="8890">
            <a:solidFill>
              <a:srgbClr val="B3C0B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606040" y="4187952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1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C#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2606040" y="4562856"/>
            <a:ext cx="19202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880" dirty="0">
                <a:solidFill>
                  <a:srgbClr val="7B8B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одно ядро: тест, бот и контур фонда</a:t>
            </a:r>
            <a:endParaRPr lang="en-US" sz="880" dirty="0"/>
          </a:p>
        </p:txBody>
      </p:sp>
      <p:sp>
        <p:nvSpPr>
          <p:cNvPr id="15" name="Shape 13"/>
          <p:cNvSpPr/>
          <p:nvPr/>
        </p:nvSpPr>
        <p:spPr>
          <a:xfrm>
            <a:off x="4736592" y="4069080"/>
            <a:ext cx="2011680" cy="0"/>
          </a:xfrm>
          <a:prstGeom prst="line">
            <a:avLst/>
          </a:prstGeom>
          <a:noFill/>
          <a:ln w="8890">
            <a:solidFill>
              <a:srgbClr val="B3C0B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736592" y="4187952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1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100%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4736592" y="4562856"/>
            <a:ext cx="201168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880" dirty="0">
                <a:solidFill>
                  <a:srgbClr val="7B8B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схождение независимых расчётов</a:t>
            </a:r>
            <a:endParaRPr lang="en-US" sz="880" dirty="0"/>
          </a:p>
        </p:txBody>
      </p:sp>
      <p:sp>
        <p:nvSpPr>
          <p:cNvPr id="18" name="Shape 16"/>
          <p:cNvSpPr/>
          <p:nvPr/>
        </p:nvSpPr>
        <p:spPr>
          <a:xfrm>
            <a:off x="6446520" y="1042416"/>
            <a:ext cx="4480560" cy="347472"/>
          </a:xfrm>
          <a:prstGeom prst="rect">
            <a:avLst/>
          </a:prstGeom>
          <a:solidFill>
            <a:srgbClr val="F8FAF9"/>
          </a:solidFill>
          <a:ln w="10160">
            <a:solidFill>
              <a:srgbClr val="D0D9D6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446520" y="1572768"/>
            <a:ext cx="4480560" cy="347472"/>
          </a:xfrm>
          <a:prstGeom prst="rect">
            <a:avLst/>
          </a:prstGeom>
          <a:solidFill>
            <a:srgbClr val="DDEBE8"/>
          </a:solidFill>
          <a:ln w="10160">
            <a:solidFill>
              <a:srgbClr val="0E6E62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446520" y="2103120"/>
            <a:ext cx="4480560" cy="347472"/>
          </a:xfrm>
          <a:prstGeom prst="rect">
            <a:avLst/>
          </a:prstGeom>
          <a:solidFill>
            <a:srgbClr val="F8FAF9"/>
          </a:solidFill>
          <a:ln w="10160">
            <a:solidFill>
              <a:srgbClr val="D0D9D6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446520" y="2633472"/>
            <a:ext cx="4480560" cy="347472"/>
          </a:xfrm>
          <a:prstGeom prst="rect">
            <a:avLst/>
          </a:prstGeom>
          <a:solidFill>
            <a:srgbClr val="F8FAF9"/>
          </a:solidFill>
          <a:ln w="10160">
            <a:solidFill>
              <a:srgbClr val="D0D9D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163824"/>
            <a:ext cx="4480560" cy="347472"/>
          </a:xfrm>
          <a:prstGeom prst="rect">
            <a:avLst/>
          </a:prstGeom>
          <a:solidFill>
            <a:srgbClr val="F8FAF9"/>
          </a:solidFill>
          <a:ln w="10160">
            <a:solidFill>
              <a:srgbClr val="D0D9D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29400" y="1152144"/>
            <a:ext cx="411480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690" dirty="0">
                <a:solidFill>
                  <a:srgbClr val="4B5C5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Price → Context → Scenario → Signal → Execution</a:t>
            </a:r>
            <a:endParaRPr lang="en-US" sz="690" dirty="0"/>
          </a:p>
        </p:txBody>
      </p:sp>
      <p:sp>
        <p:nvSpPr>
          <p:cNvPr id="24" name="Text 22"/>
          <p:cNvSpPr/>
          <p:nvPr/>
        </p:nvSpPr>
        <p:spPr>
          <a:xfrm>
            <a:off x="6629400" y="1682496"/>
            <a:ext cx="411480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69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Edge → Signal Quality → Costs → Slippage → Risk Buffer</a:t>
            </a:r>
            <a:endParaRPr lang="en-US" sz="690" dirty="0"/>
          </a:p>
        </p:txBody>
      </p:sp>
      <p:sp>
        <p:nvSpPr>
          <p:cNvPr id="25" name="Text 23"/>
          <p:cNvSpPr/>
          <p:nvPr/>
        </p:nvSpPr>
        <p:spPr>
          <a:xfrm>
            <a:off x="6629400" y="2212848"/>
            <a:ext cx="411480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690" dirty="0">
                <a:solidFill>
                  <a:srgbClr val="4B5C5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Context → Scale, tendency, impulse, levels, regime</a:t>
            </a:r>
            <a:endParaRPr lang="en-US" sz="690" dirty="0"/>
          </a:p>
        </p:txBody>
      </p:sp>
      <p:sp>
        <p:nvSpPr>
          <p:cNvPr id="26" name="Text 24"/>
          <p:cNvSpPr/>
          <p:nvPr/>
        </p:nvSpPr>
        <p:spPr>
          <a:xfrm>
            <a:off x="6629400" y="2743200"/>
            <a:ext cx="411480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690" dirty="0">
                <a:solidFill>
                  <a:srgbClr val="4B5C5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Portfolio → weights + corr + CVaR + capacity</a:t>
            </a:r>
            <a:endParaRPr lang="en-US" sz="690" dirty="0"/>
          </a:p>
        </p:txBody>
      </p:sp>
      <p:sp>
        <p:nvSpPr>
          <p:cNvPr id="27" name="Text 25"/>
          <p:cNvSpPr/>
          <p:nvPr/>
        </p:nvSpPr>
        <p:spPr>
          <a:xfrm>
            <a:off x="6629400" y="3273552"/>
            <a:ext cx="411480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690" dirty="0">
                <a:solidFill>
                  <a:srgbClr val="4B5C5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Execution → order policy + liquidity + latency + guardrails</a:t>
            </a:r>
            <a:endParaRPr lang="en-US" sz="690" dirty="0"/>
          </a:p>
        </p:txBody>
      </p:sp>
      <p:sp>
        <p:nvSpPr>
          <p:cNvPr id="28" name="Shape 26"/>
          <p:cNvSpPr/>
          <p:nvPr/>
        </p:nvSpPr>
        <p:spPr>
          <a:xfrm rot="480000">
            <a:off x="10561320" y="3858768"/>
            <a:ext cx="731520" cy="731520"/>
          </a:xfrm>
          <a:prstGeom prst="arc">
            <a:avLst/>
          </a:prstGeom>
          <a:noFill/>
          <a:ln w="15240">
            <a:solidFill>
              <a:srgbClr val="0E6E62"/>
            </a:solidFill>
            <a:prstDash val="solid"/>
            <a:headEnd type="none"/>
            <a:tailEnd type="triangle"/>
          </a:ln>
        </p:spPr>
      </p:sp>
      <p:sp>
        <p:nvSpPr>
          <p:cNvPr id="29" name="Text 27"/>
          <p:cNvSpPr/>
          <p:nvPr/>
        </p:nvSpPr>
        <p:spPr>
          <a:xfrm>
            <a:off x="612648" y="5879592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2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C# / .NET</a:t>
            </a:r>
            <a:endParaRPr lang="en-US" sz="720" dirty="0"/>
          </a:p>
        </p:txBody>
      </p:sp>
      <p:sp>
        <p:nvSpPr>
          <p:cNvPr id="30" name="Text 28"/>
          <p:cNvSpPr/>
          <p:nvPr/>
        </p:nvSpPr>
        <p:spPr>
          <a:xfrm>
            <a:off x="1508760" y="5879592"/>
            <a:ext cx="1005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2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Scientific core</a:t>
            </a:r>
            <a:endParaRPr lang="en-US" sz="720" dirty="0"/>
          </a:p>
        </p:txBody>
      </p:sp>
      <p:sp>
        <p:nvSpPr>
          <p:cNvPr id="31" name="Text 29"/>
          <p:cNvSpPr/>
          <p:nvPr/>
        </p:nvSpPr>
        <p:spPr>
          <a:xfrm>
            <a:off x="2706624" y="5879592"/>
            <a:ext cx="685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2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Quant Lab</a:t>
            </a:r>
            <a:endParaRPr lang="en-US" sz="720" dirty="0"/>
          </a:p>
        </p:txBody>
      </p:sp>
      <p:sp>
        <p:nvSpPr>
          <p:cNvPr id="32" name="Text 30"/>
          <p:cNvSpPr/>
          <p:nvPr/>
        </p:nvSpPr>
        <p:spPr>
          <a:xfrm>
            <a:off x="3584448" y="5879592"/>
            <a:ext cx="685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2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Execution</a:t>
            </a:r>
            <a:endParaRPr lang="en-US" sz="7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CEF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28600"/>
            <a:ext cx="6400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ALGO</a:t>
            </a:r>
            <a:endParaRPr lang="en-US" sz="850" dirty="0"/>
          </a:p>
        </p:txBody>
      </p:sp>
      <p:sp>
        <p:nvSpPr>
          <p:cNvPr id="3" name="Shape 1"/>
          <p:cNvSpPr/>
          <p:nvPr/>
        </p:nvSpPr>
        <p:spPr>
          <a:xfrm>
            <a:off x="1060704" y="292608"/>
            <a:ext cx="164592" cy="0"/>
          </a:xfrm>
          <a:prstGeom prst="line">
            <a:avLst/>
          </a:prstGeom>
          <a:noFill/>
          <a:ln w="8890">
            <a:solidFill>
              <a:srgbClr val="B3C0B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261872" y="219456"/>
            <a:ext cx="2377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ALGO · Quant Lab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11567160" y="6492240"/>
            <a:ext cx="25603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</a:t>
            </a:r>
            <a:endParaRPr lang="en-US" sz="650" dirty="0"/>
          </a:p>
        </p:txBody>
      </p:sp>
      <p:sp>
        <p:nvSpPr>
          <p:cNvPr id="6" name="Shape 4"/>
          <p:cNvSpPr/>
          <p:nvPr/>
        </p:nvSpPr>
        <p:spPr>
          <a:xfrm>
            <a:off x="594360" y="795528"/>
            <a:ext cx="237744" cy="0"/>
          </a:xfrm>
          <a:prstGeom prst="line">
            <a:avLst/>
          </a:prstGeom>
          <a:noFill/>
          <a:ln w="13970">
            <a:solidFill>
              <a:srgbClr val="0E6E6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23544" y="713232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ПОЗИЦИЯ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594360" y="1005840"/>
            <a:ext cx="71323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Мы продаём технологию, а не обещание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612648" y="1783080"/>
            <a:ext cx="62179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4B5C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Главный сдвиг: от “бота с красивым графиком” к проверяемой инженерной системе с прозрачным risk model.</a:t>
            </a:r>
            <a:endParaRPr lang="en-US" sz="1380" dirty="0"/>
          </a:p>
        </p:txBody>
      </p:sp>
      <p:sp>
        <p:nvSpPr>
          <p:cNvPr id="10" name="Shape 8"/>
          <p:cNvSpPr/>
          <p:nvPr/>
        </p:nvSpPr>
        <p:spPr>
          <a:xfrm>
            <a:off x="621792" y="2606040"/>
            <a:ext cx="9875520" cy="0"/>
          </a:xfrm>
          <a:prstGeom prst="line">
            <a:avLst/>
          </a:prstGeom>
          <a:noFill/>
          <a:ln w="8890">
            <a:solidFill>
              <a:srgbClr val="D0D9D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1792" y="2770632"/>
            <a:ext cx="338328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7B8B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Не чёрный ящик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315968" y="2761488"/>
            <a:ext cx="228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→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681728" y="2743200"/>
            <a:ext cx="534924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01E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Открытый исходный код и логика, объяснимая словами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21792" y="3264408"/>
            <a:ext cx="9875520" cy="0"/>
          </a:xfrm>
          <a:prstGeom prst="line">
            <a:avLst/>
          </a:prstGeom>
          <a:noFill/>
          <a:ln w="8890">
            <a:solidFill>
              <a:srgbClr val="D0D9D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1792" y="3429000"/>
            <a:ext cx="338328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7B8B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Не предсказание будущего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315968" y="3419856"/>
            <a:ext cx="228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→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681728" y="3401568"/>
            <a:ext cx="534924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101E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Статистическая модель с измеримым edge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621792" y="3922776"/>
            <a:ext cx="9875520" cy="0"/>
          </a:xfrm>
          <a:prstGeom prst="line">
            <a:avLst/>
          </a:prstGeom>
          <a:noFill/>
          <a:ln w="8890">
            <a:solidFill>
              <a:srgbClr val="D0D9D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21792" y="4087368"/>
            <a:ext cx="338328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7B8B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Не ставка на одного робота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315968" y="4078224"/>
            <a:ext cx="228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→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681728" y="4059936"/>
            <a:ext cx="534924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101E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Библиотека моделей и распределение риска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21792" y="4581144"/>
            <a:ext cx="9875520" cy="0"/>
          </a:xfrm>
          <a:prstGeom prst="line">
            <a:avLst/>
          </a:prstGeom>
          <a:noFill/>
          <a:ln w="8890">
            <a:solidFill>
              <a:srgbClr val="D0D9D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21792" y="4745736"/>
            <a:ext cx="338328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7B8B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Не “запустил и забыл”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4315968" y="4736592"/>
            <a:ext cx="228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→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4681728" y="4718304"/>
            <a:ext cx="534924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101E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Проверка до live и жёсткие границы риска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21792" y="5257800"/>
            <a:ext cx="9875520" cy="0"/>
          </a:xfrm>
          <a:prstGeom prst="line">
            <a:avLst/>
          </a:prstGeom>
          <a:noFill/>
          <a:ln w="8890">
            <a:solidFill>
              <a:srgbClr val="D0D9D6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183880" y="960120"/>
            <a:ext cx="2331720" cy="969264"/>
          </a:xfrm>
          <a:prstGeom prst="rect">
            <a:avLst/>
          </a:prstGeom>
          <a:solidFill>
            <a:srgbClr val="DDEBE8"/>
          </a:solidFill>
          <a:ln w="10160">
            <a:solidFill>
              <a:srgbClr val="0E6E62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339328" y="1143000"/>
            <a:ext cx="20116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3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НОВЫЙ СТАНДАРТ</a:t>
            </a:r>
            <a:endParaRPr lang="en-US" sz="730" dirty="0"/>
          </a:p>
        </p:txBody>
      </p:sp>
      <p:sp>
        <p:nvSpPr>
          <p:cNvPr id="29" name="Text 27"/>
          <p:cNvSpPr/>
          <p:nvPr/>
        </p:nvSpPr>
        <p:spPr>
          <a:xfrm>
            <a:off x="8339328" y="1389888"/>
            <a:ext cx="2011680" cy="2468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controlled system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8028432" y="5650992"/>
            <a:ext cx="29260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970" dirty="0">
                <a:solidFill>
                  <a:srgbClr val="4B5C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Код, параметры, риск, TCA и execution policy соединены в проверяемую технологическую цепочку.</a:t>
            </a:r>
            <a:endParaRPr lang="en-US" sz="97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CEF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28600"/>
            <a:ext cx="6400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ALGO</a:t>
            </a:r>
            <a:endParaRPr lang="en-US" sz="850" dirty="0"/>
          </a:p>
        </p:txBody>
      </p:sp>
      <p:sp>
        <p:nvSpPr>
          <p:cNvPr id="3" name="Shape 1"/>
          <p:cNvSpPr/>
          <p:nvPr/>
        </p:nvSpPr>
        <p:spPr>
          <a:xfrm>
            <a:off x="1060704" y="292608"/>
            <a:ext cx="164592" cy="0"/>
          </a:xfrm>
          <a:prstGeom prst="line">
            <a:avLst/>
          </a:prstGeom>
          <a:noFill/>
          <a:ln w="8890">
            <a:solidFill>
              <a:srgbClr val="B3C0B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261872" y="219456"/>
            <a:ext cx="2377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ALGO · Quant Lab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11567160" y="6492240"/>
            <a:ext cx="25603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</a:t>
            </a:r>
            <a:endParaRPr lang="en-US" sz="650" dirty="0"/>
          </a:p>
        </p:txBody>
      </p:sp>
      <p:sp>
        <p:nvSpPr>
          <p:cNvPr id="6" name="Shape 4"/>
          <p:cNvSpPr/>
          <p:nvPr/>
        </p:nvSpPr>
        <p:spPr>
          <a:xfrm>
            <a:off x="594360" y="795528"/>
            <a:ext cx="237744" cy="0"/>
          </a:xfrm>
          <a:prstGeom prst="line">
            <a:avLst/>
          </a:prstGeom>
          <a:noFill/>
          <a:ln w="13970">
            <a:solidFill>
              <a:srgbClr val="0E6E6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23544" y="713232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ТРИ ОПОРЫ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594360" y="1005840"/>
            <a:ext cx="5852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На чём держится продукт</a:t>
            </a:r>
            <a:endParaRPr lang="en-US" sz="3200" dirty="0"/>
          </a:p>
        </p:txBody>
      </p:sp>
      <p:sp>
        <p:nvSpPr>
          <p:cNvPr id="9" name="Shape 7"/>
          <p:cNvSpPr/>
          <p:nvPr/>
        </p:nvSpPr>
        <p:spPr>
          <a:xfrm>
            <a:off x="685800" y="2240280"/>
            <a:ext cx="3063240" cy="0"/>
          </a:xfrm>
          <a:prstGeom prst="line">
            <a:avLst/>
          </a:prstGeom>
          <a:noFill/>
          <a:ln w="11430">
            <a:solidFill>
              <a:srgbClr val="B3C0B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" y="2450592"/>
            <a:ext cx="2743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 · Инженерия</a:t>
            </a:r>
            <a:endParaRPr lang="en-US" sz="750" dirty="0"/>
          </a:p>
        </p:txBody>
      </p:sp>
      <p:sp>
        <p:nvSpPr>
          <p:cNvPr id="11" name="Text 9"/>
          <p:cNvSpPr/>
          <p:nvPr/>
        </p:nvSpPr>
        <p:spPr>
          <a:xfrm>
            <a:off x="685800" y="2788920"/>
            <a:ext cx="283464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Чистое ядро на C#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85800" y="3246120"/>
            <a:ext cx="2926080" cy="8046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4B5C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Одна логика для стенда, бота и фонда. Модель остаётся сравнимой в любом контуре.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343400" y="2240280"/>
            <a:ext cx="3063240" cy="0"/>
          </a:xfrm>
          <a:prstGeom prst="line">
            <a:avLst/>
          </a:prstGeom>
          <a:noFill/>
          <a:ln w="25400">
            <a:solidFill>
              <a:srgbClr val="0E6E6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43400" y="2450592"/>
            <a:ext cx="2743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 · Метод</a:t>
            </a:r>
            <a:endParaRPr lang="en-US" sz="750" dirty="0"/>
          </a:p>
        </p:txBody>
      </p:sp>
      <p:sp>
        <p:nvSpPr>
          <p:cNvPr id="15" name="Text 13"/>
          <p:cNvSpPr/>
          <p:nvPr/>
        </p:nvSpPr>
        <p:spPr>
          <a:xfrm>
            <a:off x="4343400" y="2788920"/>
            <a:ext cx="283464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Научный подход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343400" y="3246120"/>
            <a:ext cx="2926080" cy="8046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4B5C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Стратегия — гипотеза. Настройка, заморозка параметров, проверка вне выборки.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8001000" y="2240280"/>
            <a:ext cx="3063240" cy="0"/>
          </a:xfrm>
          <a:prstGeom prst="line">
            <a:avLst/>
          </a:prstGeom>
          <a:noFill/>
          <a:ln w="11430">
            <a:solidFill>
              <a:srgbClr val="B3C0B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001000" y="2450592"/>
            <a:ext cx="2743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 · Измерение</a:t>
            </a:r>
            <a:endParaRPr lang="en-US" sz="750" dirty="0"/>
          </a:p>
        </p:txBody>
      </p:sp>
      <p:sp>
        <p:nvSpPr>
          <p:cNvPr id="19" name="Text 17"/>
          <p:cNvSpPr/>
          <p:nvPr/>
        </p:nvSpPr>
        <p:spPr>
          <a:xfrm>
            <a:off x="8001000" y="2788920"/>
            <a:ext cx="283464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Квант‑лаборатория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001000" y="3246120"/>
            <a:ext cx="2926080" cy="8046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4B5C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Риск, устойчивость, корреляции, trading costs и здоровье стратегии — не только PnL.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685800" y="4983480"/>
            <a:ext cx="10012680" cy="502920"/>
          </a:xfrm>
          <a:prstGeom prst="rect">
            <a:avLst/>
          </a:prstGeom>
          <a:solidFill>
            <a:srgbClr val="E3E8E6"/>
          </a:solidFill>
          <a:ln w="10160">
            <a:solidFill>
              <a:srgbClr val="D0D9D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77824" y="5138928"/>
            <a:ext cx="9509760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140" dirty="0">
                <a:solidFill>
                  <a:srgbClr val="101E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Каждая опора закрывает типовой провал рынка: непрозрачность кода, подгонку под историю и оценку системы по одному числу.</a:t>
            </a:r>
            <a:endParaRPr lang="en-US" sz="11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CEF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28600"/>
            <a:ext cx="6400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ALGO</a:t>
            </a:r>
            <a:endParaRPr lang="en-US" sz="850" dirty="0"/>
          </a:p>
        </p:txBody>
      </p:sp>
      <p:sp>
        <p:nvSpPr>
          <p:cNvPr id="3" name="Shape 1"/>
          <p:cNvSpPr/>
          <p:nvPr/>
        </p:nvSpPr>
        <p:spPr>
          <a:xfrm>
            <a:off x="1060704" y="292608"/>
            <a:ext cx="164592" cy="0"/>
          </a:xfrm>
          <a:prstGeom prst="line">
            <a:avLst/>
          </a:prstGeom>
          <a:noFill/>
          <a:ln w="8890">
            <a:solidFill>
              <a:srgbClr val="B3C0B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261872" y="219456"/>
            <a:ext cx="2377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ALGO · Quant Lab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11567160" y="6492240"/>
            <a:ext cx="25603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04</a:t>
            </a:r>
            <a:endParaRPr lang="en-US" sz="650" dirty="0"/>
          </a:p>
        </p:txBody>
      </p:sp>
      <p:sp>
        <p:nvSpPr>
          <p:cNvPr id="6" name="Shape 4"/>
          <p:cNvSpPr/>
          <p:nvPr/>
        </p:nvSpPr>
        <p:spPr>
          <a:xfrm>
            <a:off x="594360" y="795528"/>
            <a:ext cx="237744" cy="0"/>
          </a:xfrm>
          <a:prstGeom prst="line">
            <a:avLst/>
          </a:prstGeom>
          <a:noFill/>
          <a:ln w="13970">
            <a:solidFill>
              <a:srgbClr val="0E6E6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23544" y="713232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ОПОРА 1 · ИНЖЕНЕРИЯ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594360" y="987552"/>
            <a:ext cx="57607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C# ядро и адаптеры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612648" y="1719072"/>
            <a:ext cx="640080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4B5C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Меняется оболочка — сама модель остаётся неизменной. Это снижает риск расхождения между исследованием, ботом и фондовой инфраструктурой.</a:t>
            </a:r>
            <a:endParaRPr lang="en-US" sz="1380" dirty="0"/>
          </a:p>
        </p:txBody>
      </p:sp>
      <p:sp>
        <p:nvSpPr>
          <p:cNvPr id="10" name="Shape 8"/>
          <p:cNvSpPr/>
          <p:nvPr/>
        </p:nvSpPr>
        <p:spPr>
          <a:xfrm>
            <a:off x="2907792" y="3657600"/>
            <a:ext cx="749808" cy="-822960"/>
          </a:xfrm>
          <a:prstGeom prst="line">
            <a:avLst/>
          </a:prstGeom>
          <a:noFill/>
          <a:ln w="13970">
            <a:solidFill>
              <a:srgbClr val="0E6E62"/>
            </a:solidFill>
            <a:prstDash val="solid"/>
            <a:headEnd type="none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2907792" y="3657600"/>
            <a:ext cx="749808" cy="0"/>
          </a:xfrm>
          <a:prstGeom prst="line">
            <a:avLst/>
          </a:prstGeom>
          <a:noFill/>
          <a:ln w="13970">
            <a:solidFill>
              <a:srgbClr val="0E6E62"/>
            </a:solidFill>
            <a:prstDash val="solid"/>
            <a:headEnd type="none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2907792" y="3657600"/>
            <a:ext cx="749808" cy="822960"/>
          </a:xfrm>
          <a:prstGeom prst="line">
            <a:avLst/>
          </a:prstGeom>
          <a:noFill/>
          <a:ln w="13970">
            <a:solidFill>
              <a:srgbClr val="0E6E62"/>
            </a:solidFill>
            <a:prstDash val="solid"/>
            <a:headEnd type="none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6537960" y="2834640"/>
            <a:ext cx="822960" cy="822960"/>
          </a:xfrm>
          <a:prstGeom prst="line">
            <a:avLst/>
          </a:prstGeom>
          <a:noFill/>
          <a:ln w="10160">
            <a:solidFill>
              <a:srgbClr val="B3C0BC"/>
            </a:solidFill>
            <a:prstDash val="solid"/>
            <a:headEnd type="none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6537960" y="3657600"/>
            <a:ext cx="822960" cy="0"/>
          </a:xfrm>
          <a:prstGeom prst="line">
            <a:avLst/>
          </a:prstGeom>
          <a:noFill/>
          <a:ln w="10160">
            <a:solidFill>
              <a:srgbClr val="B3C0BC"/>
            </a:solidFill>
            <a:prstDash val="solid"/>
            <a:headEnd type="none"/>
            <a:tailEnd type="triangle"/>
          </a:ln>
        </p:spPr>
      </p:sp>
      <p:sp>
        <p:nvSpPr>
          <p:cNvPr id="15" name="Shape 13"/>
          <p:cNvSpPr/>
          <p:nvPr/>
        </p:nvSpPr>
        <p:spPr>
          <a:xfrm>
            <a:off x="6537960" y="4480560"/>
            <a:ext cx="822960" cy="-822960"/>
          </a:xfrm>
          <a:prstGeom prst="line">
            <a:avLst/>
          </a:prstGeom>
          <a:noFill/>
          <a:ln w="10160">
            <a:solidFill>
              <a:srgbClr val="B3C0BC"/>
            </a:solidFill>
            <a:prstDash val="solid"/>
            <a:headEnd type="none"/>
            <a:tailEnd type="triangle"/>
          </a:ln>
        </p:spPr>
      </p:sp>
      <p:sp>
        <p:nvSpPr>
          <p:cNvPr id="16" name="Shape 14"/>
          <p:cNvSpPr/>
          <p:nvPr/>
        </p:nvSpPr>
        <p:spPr>
          <a:xfrm>
            <a:off x="777240" y="3154680"/>
            <a:ext cx="2011680" cy="1005840"/>
          </a:xfrm>
          <a:prstGeom prst="rect">
            <a:avLst/>
          </a:prstGeom>
          <a:solidFill>
            <a:srgbClr val="DDEBE8"/>
          </a:solidFill>
          <a:ln w="10160">
            <a:solidFill>
              <a:srgbClr val="0E6E6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3538728"/>
            <a:ext cx="1865376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E6E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CORE · PURE C#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b="1" dirty="0">
                <a:solidFill>
                  <a:srgbClr val="0E6E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формулы · состояние · signal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3749040" y="2395728"/>
            <a:ext cx="2743200" cy="713232"/>
          </a:xfrm>
          <a:prstGeom prst="rect">
            <a:avLst/>
          </a:prstGeom>
          <a:solidFill>
            <a:srgbClr val="F8FAF9"/>
          </a:solidFill>
          <a:ln w="10160">
            <a:solidFill>
              <a:srgbClr val="B3C0B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822192" y="2633472"/>
            <a:ext cx="2596896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930" dirty="0">
                <a:solidFill>
                  <a:srgbClr val="101E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Стенд платформы</a:t>
            </a:r>
            <a:endParaRPr lang="en-US" sz="930" dirty="0"/>
          </a:p>
          <a:p>
            <a:pPr algn="ctr" indent="0" marL="0">
              <a:buNone/>
            </a:pPr>
            <a:r>
              <a:rPr lang="en-US" sz="930" dirty="0">
                <a:solidFill>
                  <a:srgbClr val="101E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backtest · графика · приёмка</a:t>
            </a:r>
            <a:endParaRPr lang="en-US" sz="930" dirty="0"/>
          </a:p>
        </p:txBody>
      </p:sp>
      <p:sp>
        <p:nvSpPr>
          <p:cNvPr id="20" name="Shape 18"/>
          <p:cNvSpPr/>
          <p:nvPr/>
        </p:nvSpPr>
        <p:spPr>
          <a:xfrm>
            <a:off x="3749040" y="3300984"/>
            <a:ext cx="2743200" cy="713232"/>
          </a:xfrm>
          <a:prstGeom prst="rect">
            <a:avLst/>
          </a:prstGeom>
          <a:solidFill>
            <a:srgbClr val="F8FAF9"/>
          </a:solidFill>
          <a:ln w="10160">
            <a:solidFill>
              <a:srgbClr val="B3C0B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822192" y="3538728"/>
            <a:ext cx="2596896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930" dirty="0">
                <a:solidFill>
                  <a:srgbClr val="101E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Автономный executor</a:t>
            </a:r>
            <a:endParaRPr lang="en-US" sz="930" dirty="0"/>
          </a:p>
          <a:p>
            <a:pPr algn="ctr" indent="0" marL="0">
              <a:buNone/>
            </a:pPr>
            <a:r>
              <a:rPr lang="en-US" sz="930" dirty="0">
                <a:solidFill>
                  <a:srgbClr val="101E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server · docker · биржа</a:t>
            </a:r>
            <a:endParaRPr lang="en-US" sz="930" dirty="0"/>
          </a:p>
        </p:txBody>
      </p:sp>
      <p:sp>
        <p:nvSpPr>
          <p:cNvPr id="22" name="Shape 20"/>
          <p:cNvSpPr/>
          <p:nvPr/>
        </p:nvSpPr>
        <p:spPr>
          <a:xfrm>
            <a:off x="3749040" y="4206240"/>
            <a:ext cx="2743200" cy="713232"/>
          </a:xfrm>
          <a:prstGeom prst="rect">
            <a:avLst/>
          </a:prstGeom>
          <a:solidFill>
            <a:srgbClr val="F8FAF9"/>
          </a:solidFill>
          <a:ln w="10160">
            <a:solidFill>
              <a:srgbClr val="B3C0B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822192" y="4443984"/>
            <a:ext cx="2596896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930" dirty="0">
                <a:solidFill>
                  <a:srgbClr val="101E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Контур фонда</a:t>
            </a:r>
            <a:endParaRPr lang="en-US" sz="930" dirty="0"/>
          </a:p>
          <a:p>
            <a:pPr algn="ctr" indent="0" marL="0">
              <a:buNone/>
            </a:pPr>
            <a:r>
              <a:rPr lang="en-US" sz="930" dirty="0">
                <a:solidFill>
                  <a:srgbClr val="101E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portfolio · limits · risk</a:t>
            </a:r>
            <a:endParaRPr lang="en-US" sz="930" dirty="0"/>
          </a:p>
        </p:txBody>
      </p:sp>
      <p:sp>
        <p:nvSpPr>
          <p:cNvPr id="24" name="Shape 22"/>
          <p:cNvSpPr/>
          <p:nvPr/>
        </p:nvSpPr>
        <p:spPr>
          <a:xfrm>
            <a:off x="7452360" y="3236976"/>
            <a:ext cx="1417320" cy="841248"/>
          </a:xfrm>
          <a:prstGeom prst="rect">
            <a:avLst/>
          </a:prstGeom>
          <a:solidFill>
            <a:srgbClr val="E3E8E6"/>
          </a:solidFill>
          <a:ln w="10160">
            <a:solidFill>
              <a:srgbClr val="B3C0B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525512" y="3538728"/>
            <a:ext cx="1271016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01E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ОДИН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b="1" dirty="0">
                <a:solidFill>
                  <a:srgbClr val="101E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РЕЗУЛЬТАТ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758952" y="5779008"/>
            <a:ext cx="2788920" cy="310896"/>
          </a:xfrm>
          <a:prstGeom prst="rect">
            <a:avLst/>
          </a:prstGeom>
          <a:solidFill>
            <a:srgbClr val="DDEBE8"/>
          </a:solidFill>
          <a:ln w="10160">
            <a:solidFill>
              <a:srgbClr val="0E6E62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32104" y="5875020"/>
            <a:ext cx="264261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4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ноль зависимости от платформы</a:t>
            </a:r>
            <a:endParaRPr lang="en-US" sz="740" dirty="0"/>
          </a:p>
        </p:txBody>
      </p:sp>
      <p:sp>
        <p:nvSpPr>
          <p:cNvPr id="28" name="Shape 26"/>
          <p:cNvSpPr/>
          <p:nvPr/>
        </p:nvSpPr>
        <p:spPr>
          <a:xfrm>
            <a:off x="3794760" y="5779008"/>
            <a:ext cx="2788920" cy="310896"/>
          </a:xfrm>
          <a:prstGeom prst="rect">
            <a:avLst/>
          </a:prstGeom>
          <a:solidFill>
            <a:srgbClr val="F8FAF9"/>
          </a:solidFill>
          <a:ln w="10160">
            <a:solidFill>
              <a:srgbClr val="B3C0BC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867912" y="5875020"/>
            <a:ext cx="264261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40" dirty="0">
                <a:solidFill>
                  <a:srgbClr val="4B5C5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формулы в одном источнике истины</a:t>
            </a:r>
            <a:endParaRPr lang="en-US" sz="740" dirty="0"/>
          </a:p>
        </p:txBody>
      </p:sp>
      <p:sp>
        <p:nvSpPr>
          <p:cNvPr id="30" name="Shape 28"/>
          <p:cNvSpPr/>
          <p:nvPr/>
        </p:nvSpPr>
        <p:spPr>
          <a:xfrm>
            <a:off x="6830568" y="5779008"/>
            <a:ext cx="2788920" cy="310896"/>
          </a:xfrm>
          <a:prstGeom prst="rect">
            <a:avLst/>
          </a:prstGeom>
          <a:solidFill>
            <a:srgbClr val="F8FAF9"/>
          </a:solidFill>
          <a:ln w="10160">
            <a:solidFill>
              <a:srgbClr val="B3C0BC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903720" y="5875020"/>
            <a:ext cx="264261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40" dirty="0">
                <a:solidFill>
                  <a:srgbClr val="4B5C5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поставка — пакет исходников с фиксированной версией</a:t>
            </a:r>
            <a:endParaRPr lang="en-US" sz="74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CEF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28600"/>
            <a:ext cx="6400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ALGO</a:t>
            </a:r>
            <a:endParaRPr lang="en-US" sz="850" dirty="0"/>
          </a:p>
        </p:txBody>
      </p:sp>
      <p:sp>
        <p:nvSpPr>
          <p:cNvPr id="3" name="Shape 1"/>
          <p:cNvSpPr/>
          <p:nvPr/>
        </p:nvSpPr>
        <p:spPr>
          <a:xfrm>
            <a:off x="1060704" y="292608"/>
            <a:ext cx="164592" cy="0"/>
          </a:xfrm>
          <a:prstGeom prst="line">
            <a:avLst/>
          </a:prstGeom>
          <a:noFill/>
          <a:ln w="8890">
            <a:solidFill>
              <a:srgbClr val="B3C0B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261872" y="219456"/>
            <a:ext cx="2377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ALGO · Quant Lab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11567160" y="6492240"/>
            <a:ext cx="25603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05</a:t>
            </a:r>
            <a:endParaRPr lang="en-US" sz="650" dirty="0"/>
          </a:p>
        </p:txBody>
      </p:sp>
      <p:sp>
        <p:nvSpPr>
          <p:cNvPr id="6" name="Shape 4"/>
          <p:cNvSpPr/>
          <p:nvPr/>
        </p:nvSpPr>
        <p:spPr>
          <a:xfrm>
            <a:off x="594360" y="795528"/>
            <a:ext cx="237744" cy="0"/>
          </a:xfrm>
          <a:prstGeom prst="line">
            <a:avLst/>
          </a:prstGeom>
          <a:noFill/>
          <a:ln w="13970">
            <a:solidFill>
              <a:srgbClr val="0E6E6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23544" y="713232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ОПОРА 2 · МЕТОД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594360" y="987552"/>
            <a:ext cx="62179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Стратегия — это гипотеза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612648" y="1719072"/>
            <a:ext cx="6217920" cy="6035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4B5C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Прибыль на истории сама по себе ничего не доказывает. Модель оценивается одновременно по доходу, риску, переносу и издержкам.</a:t>
            </a:r>
            <a:endParaRPr lang="en-US" sz="1380" dirty="0"/>
          </a:p>
        </p:txBody>
      </p:sp>
      <p:sp>
        <p:nvSpPr>
          <p:cNvPr id="10" name="Shape 8"/>
          <p:cNvSpPr/>
          <p:nvPr/>
        </p:nvSpPr>
        <p:spPr>
          <a:xfrm>
            <a:off x="713232" y="2761488"/>
            <a:ext cx="2651760" cy="0"/>
          </a:xfrm>
          <a:prstGeom prst="line">
            <a:avLst/>
          </a:prstGeom>
          <a:noFill/>
          <a:ln w="10160">
            <a:solidFill>
              <a:srgbClr val="B3C0B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13232" y="2926080"/>
            <a:ext cx="23774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2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ДОХОД</a:t>
            </a:r>
            <a:endParaRPr lang="en-US" sz="720" dirty="0"/>
          </a:p>
        </p:txBody>
      </p:sp>
      <p:sp>
        <p:nvSpPr>
          <p:cNvPr id="12" name="Text 10"/>
          <p:cNvSpPr/>
          <p:nvPr/>
        </p:nvSpPr>
        <p:spPr>
          <a:xfrm>
            <a:off x="713232" y="3200400"/>
            <a:ext cx="256032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Доходность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050792" y="2761488"/>
            <a:ext cx="2651760" cy="0"/>
          </a:xfrm>
          <a:prstGeom prst="line">
            <a:avLst/>
          </a:prstGeom>
          <a:noFill/>
          <a:ln w="10160">
            <a:solidFill>
              <a:srgbClr val="B3C0B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050792" y="2926080"/>
            <a:ext cx="23774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2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РИСК</a:t>
            </a:r>
            <a:endParaRPr lang="en-US" sz="720" dirty="0"/>
          </a:p>
        </p:txBody>
      </p:sp>
      <p:sp>
        <p:nvSpPr>
          <p:cNvPr id="15" name="Text 13"/>
          <p:cNvSpPr/>
          <p:nvPr/>
        </p:nvSpPr>
        <p:spPr>
          <a:xfrm>
            <a:off x="4050792" y="3200400"/>
            <a:ext cx="256032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Просадка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7388352" y="2761488"/>
            <a:ext cx="2651760" cy="0"/>
          </a:xfrm>
          <a:prstGeom prst="line">
            <a:avLst/>
          </a:prstGeom>
          <a:noFill/>
          <a:ln w="10160">
            <a:solidFill>
              <a:srgbClr val="B3C0B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388352" y="2926080"/>
            <a:ext cx="23774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2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РАЗБРОС</a:t>
            </a:r>
            <a:endParaRPr lang="en-US" sz="720" dirty="0"/>
          </a:p>
        </p:txBody>
      </p:sp>
      <p:sp>
        <p:nvSpPr>
          <p:cNvPr id="18" name="Text 16"/>
          <p:cNvSpPr/>
          <p:nvPr/>
        </p:nvSpPr>
        <p:spPr>
          <a:xfrm>
            <a:off x="7388352" y="3200400"/>
            <a:ext cx="256032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Изменчивость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713232" y="3767328"/>
            <a:ext cx="2651760" cy="0"/>
          </a:xfrm>
          <a:prstGeom prst="line">
            <a:avLst/>
          </a:prstGeom>
          <a:noFill/>
          <a:ln w="22860">
            <a:solidFill>
              <a:srgbClr val="0E6E6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13232" y="3931920"/>
            <a:ext cx="23774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2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ПЕРЕНОС</a:t>
            </a:r>
            <a:endParaRPr lang="en-US" sz="720" dirty="0"/>
          </a:p>
        </p:txBody>
      </p:sp>
      <p:sp>
        <p:nvSpPr>
          <p:cNvPr id="21" name="Text 19"/>
          <p:cNvSpPr/>
          <p:nvPr/>
        </p:nvSpPr>
        <p:spPr>
          <a:xfrm>
            <a:off x="713232" y="4206240"/>
            <a:ext cx="256032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Устойчивость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4050792" y="3767328"/>
            <a:ext cx="2651760" cy="0"/>
          </a:xfrm>
          <a:prstGeom prst="line">
            <a:avLst/>
          </a:prstGeom>
          <a:noFill/>
          <a:ln w="10160">
            <a:solidFill>
              <a:srgbClr val="B3C0B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050792" y="3931920"/>
            <a:ext cx="23774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2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ТРЕНИЕ</a:t>
            </a:r>
            <a:endParaRPr lang="en-US" sz="720" dirty="0"/>
          </a:p>
        </p:txBody>
      </p:sp>
      <p:sp>
        <p:nvSpPr>
          <p:cNvPr id="24" name="Text 22"/>
          <p:cNvSpPr/>
          <p:nvPr/>
        </p:nvSpPr>
        <p:spPr>
          <a:xfrm>
            <a:off x="4050792" y="4206240"/>
            <a:ext cx="256032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Trading costs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7388352" y="3767328"/>
            <a:ext cx="2651760" cy="0"/>
          </a:xfrm>
          <a:prstGeom prst="line">
            <a:avLst/>
          </a:prstGeom>
          <a:noFill/>
          <a:ln w="10160">
            <a:solidFill>
              <a:srgbClr val="B3C0BC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388352" y="3931920"/>
            <a:ext cx="23774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2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ХВОСТЫ</a:t>
            </a:r>
            <a:endParaRPr lang="en-US" sz="720" dirty="0"/>
          </a:p>
        </p:txBody>
      </p:sp>
      <p:sp>
        <p:nvSpPr>
          <p:cNvPr id="27" name="Text 25"/>
          <p:cNvSpPr/>
          <p:nvPr/>
        </p:nvSpPr>
        <p:spPr>
          <a:xfrm>
            <a:off x="7388352" y="4206240"/>
            <a:ext cx="256032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Редкие потери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713232" y="5193792"/>
            <a:ext cx="9738360" cy="530352"/>
          </a:xfrm>
          <a:prstGeom prst="rect">
            <a:avLst/>
          </a:prstGeom>
          <a:solidFill>
            <a:srgbClr val="F8FAF9"/>
          </a:solidFill>
          <a:ln w="10160">
            <a:solidFill>
              <a:srgbClr val="0E6E6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32688" y="5358384"/>
            <a:ext cx="9235440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101E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Процедура: настройка на одном участке → замороженный прогон на другом → walk‑forward. Параметры, живущие только внутри своего окна, считаются подгонкой.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CEF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28600"/>
            <a:ext cx="6400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ALGO</a:t>
            </a:r>
            <a:endParaRPr lang="en-US" sz="850" dirty="0"/>
          </a:p>
        </p:txBody>
      </p:sp>
      <p:sp>
        <p:nvSpPr>
          <p:cNvPr id="3" name="Shape 1"/>
          <p:cNvSpPr/>
          <p:nvPr/>
        </p:nvSpPr>
        <p:spPr>
          <a:xfrm>
            <a:off x="1060704" y="292608"/>
            <a:ext cx="164592" cy="0"/>
          </a:xfrm>
          <a:prstGeom prst="line">
            <a:avLst/>
          </a:prstGeom>
          <a:noFill/>
          <a:ln w="8890">
            <a:solidFill>
              <a:srgbClr val="B3C0B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261872" y="219456"/>
            <a:ext cx="2377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ALGO · Quant Lab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11567160" y="6492240"/>
            <a:ext cx="25603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06</a:t>
            </a:r>
            <a:endParaRPr lang="en-US" sz="650" dirty="0"/>
          </a:p>
        </p:txBody>
      </p:sp>
      <p:sp>
        <p:nvSpPr>
          <p:cNvPr id="6" name="Shape 4"/>
          <p:cNvSpPr/>
          <p:nvPr/>
        </p:nvSpPr>
        <p:spPr>
          <a:xfrm>
            <a:off x="594360" y="795528"/>
            <a:ext cx="237744" cy="0"/>
          </a:xfrm>
          <a:prstGeom prst="line">
            <a:avLst/>
          </a:prstGeom>
          <a:noFill/>
          <a:ln w="13970">
            <a:solidFill>
              <a:srgbClr val="0E6E6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23544" y="713232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ОПОРА 3 · ИЗМЕРЕНИЕ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594360" y="987552"/>
            <a:ext cx="55778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Квант‑лаборатория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612648" y="1737360"/>
            <a:ext cx="603504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4B5C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Лаборатория превращает стратегию в набор измеримых свойств: equity, drawdown, costs, correlations, regimes и вклад каждой модели.</a:t>
            </a:r>
            <a:endParaRPr lang="en-US" sz="1380" dirty="0"/>
          </a:p>
        </p:txBody>
      </p:sp>
      <p:sp>
        <p:nvSpPr>
          <p:cNvPr id="10" name="Shape 8"/>
          <p:cNvSpPr/>
          <p:nvPr/>
        </p:nvSpPr>
        <p:spPr>
          <a:xfrm>
            <a:off x="731520" y="2743200"/>
            <a:ext cx="4663440" cy="1325880"/>
          </a:xfrm>
          <a:prstGeom prst="rect">
            <a:avLst/>
          </a:prstGeom>
          <a:solidFill>
            <a:srgbClr val="F8FAF9"/>
          </a:solidFill>
          <a:ln w="10160">
            <a:solidFill>
              <a:srgbClr val="D0D9D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60120" y="3730752"/>
            <a:ext cx="4206240" cy="0"/>
          </a:xfrm>
          <a:prstGeom prst="line">
            <a:avLst/>
          </a:prstGeom>
          <a:noFill/>
          <a:ln w="7620">
            <a:solidFill>
              <a:srgbClr val="D0D9D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60120" y="3721608"/>
            <a:ext cx="504749" cy="-74981"/>
          </a:xfrm>
          <a:prstGeom prst="line">
            <a:avLst/>
          </a:prstGeom>
          <a:noFill/>
          <a:ln w="15240">
            <a:solidFill>
              <a:srgbClr val="0E6E6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64869" y="3646627"/>
            <a:ext cx="504749" cy="37490"/>
          </a:xfrm>
          <a:prstGeom prst="line">
            <a:avLst/>
          </a:prstGeom>
          <a:noFill/>
          <a:ln w="15240">
            <a:solidFill>
              <a:srgbClr val="0E6E6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969618" y="3684118"/>
            <a:ext cx="504749" cy="-202448"/>
          </a:xfrm>
          <a:prstGeom prst="line">
            <a:avLst/>
          </a:prstGeom>
          <a:noFill/>
          <a:ln w="15240">
            <a:solidFill>
              <a:srgbClr val="0E6E6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474366" y="3481669"/>
            <a:ext cx="504749" cy="44988"/>
          </a:xfrm>
          <a:prstGeom prst="line">
            <a:avLst/>
          </a:prstGeom>
          <a:noFill/>
          <a:ln w="15240">
            <a:solidFill>
              <a:srgbClr val="0E6E6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79115" y="3526658"/>
            <a:ext cx="504749" cy="-217444"/>
          </a:xfrm>
          <a:prstGeom prst="line">
            <a:avLst/>
          </a:prstGeom>
          <a:noFill/>
          <a:ln w="15240">
            <a:solidFill>
              <a:srgbClr val="0E6E6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483864" y="3309214"/>
            <a:ext cx="504749" cy="52487"/>
          </a:xfrm>
          <a:prstGeom prst="line">
            <a:avLst/>
          </a:prstGeom>
          <a:noFill/>
          <a:ln w="15240">
            <a:solidFill>
              <a:srgbClr val="0E6E6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988613" y="3361700"/>
            <a:ext cx="504749" cy="-202448"/>
          </a:xfrm>
          <a:prstGeom prst="line">
            <a:avLst/>
          </a:prstGeom>
          <a:noFill/>
          <a:ln w="15240">
            <a:solidFill>
              <a:srgbClr val="0E6E62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493362" y="3159252"/>
            <a:ext cx="672998" cy="29992"/>
          </a:xfrm>
          <a:prstGeom prst="line">
            <a:avLst/>
          </a:prstGeom>
          <a:noFill/>
          <a:ln w="15240">
            <a:solidFill>
              <a:srgbClr val="0E6E6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60120" y="2852928"/>
            <a:ext cx="182880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3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equity / drawdown</a:t>
            </a:r>
            <a:endParaRPr lang="en-US" sz="730" dirty="0"/>
          </a:p>
        </p:txBody>
      </p:sp>
      <p:sp>
        <p:nvSpPr>
          <p:cNvPr id="21" name="Shape 19"/>
          <p:cNvSpPr/>
          <p:nvPr/>
        </p:nvSpPr>
        <p:spPr>
          <a:xfrm>
            <a:off x="731520" y="4370832"/>
            <a:ext cx="4663440" cy="685800"/>
          </a:xfrm>
          <a:prstGeom prst="rect">
            <a:avLst/>
          </a:prstGeom>
          <a:solidFill>
            <a:srgbClr val="F8FAF9"/>
          </a:solidFill>
          <a:ln w="10160">
            <a:solidFill>
              <a:srgbClr val="D0D9D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60120" y="4839005"/>
            <a:ext cx="109728" cy="71323"/>
          </a:xfrm>
          <a:prstGeom prst="rect">
            <a:avLst/>
          </a:prstGeom>
          <a:solidFill>
            <a:srgbClr val="8C6A16">
              <a:alpha val="90000"/>
            </a:srgbClr>
          </a:solidFill>
          <a:ln w="10160">
            <a:solidFill>
              <a:srgbClr val="8C6A16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225296" y="4761738"/>
            <a:ext cx="109728" cy="148590"/>
          </a:xfrm>
          <a:prstGeom prst="rect">
            <a:avLst/>
          </a:prstGeom>
          <a:solidFill>
            <a:srgbClr val="0E6E62">
              <a:alpha val="90000"/>
            </a:srgbClr>
          </a:solidFill>
          <a:ln w="10160">
            <a:solidFill>
              <a:srgbClr val="0E6E6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490472" y="4862779"/>
            <a:ext cx="109728" cy="47549"/>
          </a:xfrm>
          <a:prstGeom prst="rect">
            <a:avLst/>
          </a:prstGeom>
          <a:solidFill>
            <a:srgbClr val="0E6E62">
              <a:alpha val="90000"/>
            </a:srgbClr>
          </a:solidFill>
          <a:ln w="10160">
            <a:solidFill>
              <a:srgbClr val="0E6E6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755648" y="4708246"/>
            <a:ext cx="109728" cy="202082"/>
          </a:xfrm>
          <a:prstGeom prst="rect">
            <a:avLst/>
          </a:prstGeom>
          <a:solidFill>
            <a:srgbClr val="8C6A16">
              <a:alpha val="90000"/>
            </a:srgbClr>
          </a:solidFill>
          <a:ln w="10160">
            <a:solidFill>
              <a:srgbClr val="8C6A16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020824" y="4791456"/>
            <a:ext cx="109728" cy="118872"/>
          </a:xfrm>
          <a:prstGeom prst="rect">
            <a:avLst/>
          </a:prstGeom>
          <a:solidFill>
            <a:srgbClr val="0E6E62">
              <a:alpha val="90000"/>
            </a:srgbClr>
          </a:solidFill>
          <a:ln w="10160">
            <a:solidFill>
              <a:srgbClr val="0E6E62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2286000" y="4874666"/>
            <a:ext cx="109728" cy="35662"/>
          </a:xfrm>
          <a:prstGeom prst="rect">
            <a:avLst/>
          </a:prstGeom>
          <a:solidFill>
            <a:srgbClr val="0E6E62">
              <a:alpha val="90000"/>
            </a:srgbClr>
          </a:solidFill>
          <a:ln w="10160">
            <a:solidFill>
              <a:srgbClr val="0E6E62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2551176" y="4672584"/>
            <a:ext cx="109728" cy="237744"/>
          </a:xfrm>
          <a:prstGeom prst="rect">
            <a:avLst/>
          </a:prstGeom>
          <a:solidFill>
            <a:srgbClr val="8C6A16">
              <a:alpha val="90000"/>
            </a:srgbClr>
          </a:solidFill>
          <a:ln w="10160">
            <a:solidFill>
              <a:srgbClr val="8C6A16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2816352" y="4809287"/>
            <a:ext cx="109728" cy="101041"/>
          </a:xfrm>
          <a:prstGeom prst="rect">
            <a:avLst/>
          </a:prstGeom>
          <a:solidFill>
            <a:srgbClr val="0E6E62">
              <a:alpha val="90000"/>
            </a:srgbClr>
          </a:solidFill>
          <a:ln w="10160">
            <a:solidFill>
              <a:srgbClr val="0E6E62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081528" y="4844948"/>
            <a:ext cx="109728" cy="65380"/>
          </a:xfrm>
          <a:prstGeom prst="rect">
            <a:avLst/>
          </a:prstGeom>
          <a:solidFill>
            <a:srgbClr val="0E6E62">
              <a:alpha val="90000"/>
            </a:srgbClr>
          </a:solidFill>
          <a:ln w="10160">
            <a:solidFill>
              <a:srgbClr val="0E6E62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3346704" y="4761738"/>
            <a:ext cx="109728" cy="148590"/>
          </a:xfrm>
          <a:prstGeom prst="rect">
            <a:avLst/>
          </a:prstGeom>
          <a:solidFill>
            <a:srgbClr val="8C6A16">
              <a:alpha val="90000"/>
            </a:srgbClr>
          </a:solidFill>
          <a:ln w="10160">
            <a:solidFill>
              <a:srgbClr val="8C6A16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611880" y="4880610"/>
            <a:ext cx="109728" cy="29718"/>
          </a:xfrm>
          <a:prstGeom prst="rect">
            <a:avLst/>
          </a:prstGeom>
          <a:solidFill>
            <a:srgbClr val="0E6E62">
              <a:alpha val="90000"/>
            </a:srgbClr>
          </a:solidFill>
          <a:ln w="10160">
            <a:solidFill>
              <a:srgbClr val="0E6E6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877056" y="4803343"/>
            <a:ext cx="109728" cy="106985"/>
          </a:xfrm>
          <a:prstGeom prst="rect">
            <a:avLst/>
          </a:prstGeom>
          <a:solidFill>
            <a:srgbClr val="0E6E62">
              <a:alpha val="90000"/>
            </a:srgbClr>
          </a:solidFill>
          <a:ln w="10160">
            <a:solidFill>
              <a:srgbClr val="0E6E62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4142232" y="4726076"/>
            <a:ext cx="109728" cy="184252"/>
          </a:xfrm>
          <a:prstGeom prst="rect">
            <a:avLst/>
          </a:prstGeom>
          <a:solidFill>
            <a:srgbClr val="8C6A16">
              <a:alpha val="90000"/>
            </a:srgbClr>
          </a:solidFill>
          <a:ln w="10160">
            <a:solidFill>
              <a:srgbClr val="8C6A16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407408" y="4839005"/>
            <a:ext cx="109728" cy="71323"/>
          </a:xfrm>
          <a:prstGeom prst="rect">
            <a:avLst/>
          </a:prstGeom>
          <a:solidFill>
            <a:srgbClr val="0E6E62">
              <a:alpha val="90000"/>
            </a:srgbClr>
          </a:solidFill>
          <a:ln w="10160">
            <a:solidFill>
              <a:srgbClr val="0E6E62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4672584" y="4886554"/>
            <a:ext cx="109728" cy="23774"/>
          </a:xfrm>
          <a:prstGeom prst="rect">
            <a:avLst/>
          </a:prstGeom>
          <a:solidFill>
            <a:srgbClr val="0E6E62">
              <a:alpha val="90000"/>
            </a:srgbClr>
          </a:solidFill>
          <a:ln w="10160">
            <a:solidFill>
              <a:srgbClr val="0E6E6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4937760" y="4856836"/>
            <a:ext cx="109728" cy="53492"/>
          </a:xfrm>
          <a:prstGeom prst="rect">
            <a:avLst/>
          </a:prstGeom>
          <a:solidFill>
            <a:srgbClr val="8C6A16">
              <a:alpha val="90000"/>
            </a:srgbClr>
          </a:solidFill>
          <a:ln w="10160">
            <a:solidFill>
              <a:srgbClr val="8C6A16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960120" y="4480560"/>
            <a:ext cx="182880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3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deviation / costs</a:t>
            </a:r>
            <a:endParaRPr lang="en-US" sz="730" dirty="0"/>
          </a:p>
        </p:txBody>
      </p:sp>
      <p:sp>
        <p:nvSpPr>
          <p:cNvPr id="39" name="Text 37"/>
          <p:cNvSpPr/>
          <p:nvPr/>
        </p:nvSpPr>
        <p:spPr>
          <a:xfrm>
            <a:off x="5760720" y="2743200"/>
            <a:ext cx="2194560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Одна стратегия</a:t>
            </a:r>
            <a:endParaRPr lang="en-US" sz="1500" dirty="0"/>
          </a:p>
        </p:txBody>
      </p:sp>
      <p:sp>
        <p:nvSpPr>
          <p:cNvPr id="40" name="Shape 38"/>
          <p:cNvSpPr/>
          <p:nvPr/>
        </p:nvSpPr>
        <p:spPr>
          <a:xfrm>
            <a:off x="5760720" y="3127248"/>
            <a:ext cx="1481328" cy="310896"/>
          </a:xfrm>
          <a:prstGeom prst="rect">
            <a:avLst/>
          </a:prstGeom>
          <a:solidFill>
            <a:srgbClr val="DDEBE8"/>
          </a:solidFill>
          <a:ln w="10160">
            <a:solidFill>
              <a:srgbClr val="0E6E62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833872" y="3223260"/>
            <a:ext cx="133502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4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капитал vs buy&amp;hold</a:t>
            </a:r>
            <a:endParaRPr lang="en-US" sz="740" dirty="0"/>
          </a:p>
        </p:txBody>
      </p:sp>
      <p:sp>
        <p:nvSpPr>
          <p:cNvPr id="42" name="Shape 40"/>
          <p:cNvSpPr/>
          <p:nvPr/>
        </p:nvSpPr>
        <p:spPr>
          <a:xfrm>
            <a:off x="7452360" y="3127248"/>
            <a:ext cx="1481328" cy="310896"/>
          </a:xfrm>
          <a:prstGeom prst="rect">
            <a:avLst/>
          </a:prstGeom>
          <a:solidFill>
            <a:srgbClr val="DDEBE8"/>
          </a:solidFill>
          <a:ln w="10160">
            <a:solidFill>
              <a:srgbClr val="0E6E62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7525512" y="3223260"/>
            <a:ext cx="133502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4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просадка во времени</a:t>
            </a:r>
            <a:endParaRPr lang="en-US" sz="740" dirty="0"/>
          </a:p>
        </p:txBody>
      </p:sp>
      <p:sp>
        <p:nvSpPr>
          <p:cNvPr id="44" name="Shape 42"/>
          <p:cNvSpPr/>
          <p:nvPr/>
        </p:nvSpPr>
        <p:spPr>
          <a:xfrm>
            <a:off x="5760720" y="3538728"/>
            <a:ext cx="1481328" cy="310896"/>
          </a:xfrm>
          <a:prstGeom prst="rect">
            <a:avLst/>
          </a:prstGeom>
          <a:solidFill>
            <a:srgbClr val="DDEBE8"/>
          </a:solidFill>
          <a:ln w="10160">
            <a:solidFill>
              <a:srgbClr val="0E6E62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5833872" y="3634740"/>
            <a:ext cx="133502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4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распределение доходностей</a:t>
            </a:r>
            <a:endParaRPr lang="en-US" sz="740" dirty="0"/>
          </a:p>
        </p:txBody>
      </p:sp>
      <p:sp>
        <p:nvSpPr>
          <p:cNvPr id="46" name="Shape 44"/>
          <p:cNvSpPr/>
          <p:nvPr/>
        </p:nvSpPr>
        <p:spPr>
          <a:xfrm>
            <a:off x="7452360" y="3538728"/>
            <a:ext cx="1481328" cy="310896"/>
          </a:xfrm>
          <a:prstGeom prst="rect">
            <a:avLst/>
          </a:prstGeom>
          <a:solidFill>
            <a:srgbClr val="DDEBE8"/>
          </a:solidFill>
          <a:ln w="10160">
            <a:solidFill>
              <a:srgbClr val="0E6E62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7525512" y="3634740"/>
            <a:ext cx="133502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4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скользящие риск и Sharpe</a:t>
            </a:r>
            <a:endParaRPr lang="en-US" sz="740" dirty="0"/>
          </a:p>
        </p:txBody>
      </p:sp>
      <p:sp>
        <p:nvSpPr>
          <p:cNvPr id="48" name="Shape 46"/>
          <p:cNvSpPr/>
          <p:nvPr/>
        </p:nvSpPr>
        <p:spPr>
          <a:xfrm>
            <a:off x="5760720" y="3950208"/>
            <a:ext cx="1481328" cy="310896"/>
          </a:xfrm>
          <a:prstGeom prst="rect">
            <a:avLst/>
          </a:prstGeom>
          <a:solidFill>
            <a:srgbClr val="DDEBE8"/>
          </a:solidFill>
          <a:ln w="10160">
            <a:solidFill>
              <a:srgbClr val="0E6E62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5833872" y="4046220"/>
            <a:ext cx="133502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4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месячная карта</a:t>
            </a:r>
            <a:endParaRPr lang="en-US" sz="740" dirty="0"/>
          </a:p>
        </p:txBody>
      </p:sp>
      <p:sp>
        <p:nvSpPr>
          <p:cNvPr id="50" name="Text 48"/>
          <p:cNvSpPr/>
          <p:nvPr/>
        </p:nvSpPr>
        <p:spPr>
          <a:xfrm>
            <a:off x="5760720" y="4617720"/>
            <a:ext cx="2194560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Портфель моделей</a:t>
            </a:r>
            <a:endParaRPr lang="en-US" sz="1500" dirty="0"/>
          </a:p>
        </p:txBody>
      </p:sp>
      <p:sp>
        <p:nvSpPr>
          <p:cNvPr id="51" name="Shape 49"/>
          <p:cNvSpPr/>
          <p:nvPr/>
        </p:nvSpPr>
        <p:spPr>
          <a:xfrm>
            <a:off x="5760720" y="5001768"/>
            <a:ext cx="1481328" cy="310896"/>
          </a:xfrm>
          <a:prstGeom prst="rect">
            <a:avLst/>
          </a:prstGeom>
          <a:solidFill>
            <a:srgbClr val="F8FAF9"/>
          </a:solidFill>
          <a:ln w="10160">
            <a:solidFill>
              <a:srgbClr val="B3C0BC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5833872" y="5097780"/>
            <a:ext cx="133502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40" dirty="0">
                <a:solidFill>
                  <a:srgbClr val="4B5C5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корреляции</a:t>
            </a:r>
            <a:endParaRPr lang="en-US" sz="740" dirty="0"/>
          </a:p>
        </p:txBody>
      </p:sp>
      <p:sp>
        <p:nvSpPr>
          <p:cNvPr id="53" name="Shape 51"/>
          <p:cNvSpPr/>
          <p:nvPr/>
        </p:nvSpPr>
        <p:spPr>
          <a:xfrm>
            <a:off x="7452360" y="5001768"/>
            <a:ext cx="1481328" cy="310896"/>
          </a:xfrm>
          <a:prstGeom prst="rect">
            <a:avLst/>
          </a:prstGeom>
          <a:solidFill>
            <a:srgbClr val="F8FAF9"/>
          </a:solidFill>
          <a:ln w="10160">
            <a:solidFill>
              <a:srgbClr val="B3C0BC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7525512" y="5097780"/>
            <a:ext cx="133502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40" dirty="0">
                <a:solidFill>
                  <a:srgbClr val="4B5C5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вклад модели</a:t>
            </a:r>
            <a:endParaRPr lang="en-US" sz="740" dirty="0"/>
          </a:p>
        </p:txBody>
      </p:sp>
      <p:sp>
        <p:nvSpPr>
          <p:cNvPr id="55" name="Shape 53"/>
          <p:cNvSpPr/>
          <p:nvPr/>
        </p:nvSpPr>
        <p:spPr>
          <a:xfrm>
            <a:off x="5760720" y="5413248"/>
            <a:ext cx="1481328" cy="310896"/>
          </a:xfrm>
          <a:prstGeom prst="rect">
            <a:avLst/>
          </a:prstGeom>
          <a:solidFill>
            <a:srgbClr val="F8FAF9"/>
          </a:solidFill>
          <a:ln w="10160">
            <a:solidFill>
              <a:srgbClr val="B3C0BC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5833872" y="5509260"/>
            <a:ext cx="133502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40" dirty="0">
                <a:solidFill>
                  <a:srgbClr val="4B5C5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цена перестроения</a:t>
            </a:r>
            <a:endParaRPr lang="en-US" sz="740" dirty="0"/>
          </a:p>
        </p:txBody>
      </p:sp>
      <p:sp>
        <p:nvSpPr>
          <p:cNvPr id="57" name="Shape 55"/>
          <p:cNvSpPr/>
          <p:nvPr/>
        </p:nvSpPr>
        <p:spPr>
          <a:xfrm>
            <a:off x="7452360" y="5413248"/>
            <a:ext cx="1481328" cy="310896"/>
          </a:xfrm>
          <a:prstGeom prst="rect">
            <a:avLst/>
          </a:prstGeom>
          <a:solidFill>
            <a:srgbClr val="F8FAF9"/>
          </a:solidFill>
          <a:ln w="10160">
            <a:solidFill>
              <a:srgbClr val="B3C0BC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7525512" y="5509260"/>
            <a:ext cx="133502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40" dirty="0">
                <a:solidFill>
                  <a:srgbClr val="4B5C5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риск по ногам</a:t>
            </a:r>
            <a:endParaRPr lang="en-US" sz="74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CEF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28600"/>
            <a:ext cx="6400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ALGO</a:t>
            </a:r>
            <a:endParaRPr lang="en-US" sz="850" dirty="0"/>
          </a:p>
        </p:txBody>
      </p:sp>
      <p:sp>
        <p:nvSpPr>
          <p:cNvPr id="3" name="Shape 1"/>
          <p:cNvSpPr/>
          <p:nvPr/>
        </p:nvSpPr>
        <p:spPr>
          <a:xfrm>
            <a:off x="1060704" y="292608"/>
            <a:ext cx="164592" cy="0"/>
          </a:xfrm>
          <a:prstGeom prst="line">
            <a:avLst/>
          </a:prstGeom>
          <a:noFill/>
          <a:ln w="8890">
            <a:solidFill>
              <a:srgbClr val="B3C0B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261872" y="219456"/>
            <a:ext cx="2377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ALGO · Quant Lab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11567160" y="6492240"/>
            <a:ext cx="25603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07</a:t>
            </a:r>
            <a:endParaRPr lang="en-US" sz="650" dirty="0"/>
          </a:p>
        </p:txBody>
      </p:sp>
      <p:sp>
        <p:nvSpPr>
          <p:cNvPr id="6" name="Shape 4"/>
          <p:cNvSpPr/>
          <p:nvPr/>
        </p:nvSpPr>
        <p:spPr>
          <a:xfrm>
            <a:off x="594360" y="795528"/>
            <a:ext cx="237744" cy="0"/>
          </a:xfrm>
          <a:prstGeom prst="line">
            <a:avLst/>
          </a:prstGeom>
          <a:noFill/>
          <a:ln w="13970">
            <a:solidFill>
              <a:srgbClr val="0E6E6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23544" y="713232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КОНТРОЛЬ КАЧЕСТВА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594360" y="987552"/>
            <a:ext cx="45720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Гейт схождения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612648" y="1719072"/>
            <a:ext cx="52578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4B5C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Один и тот же алгоритм считается дважды — независимо. Результаты сверяются сделка в сделку.</a:t>
            </a:r>
            <a:endParaRPr lang="en-US" sz="1380" dirty="0"/>
          </a:p>
        </p:txBody>
      </p:sp>
      <p:sp>
        <p:nvSpPr>
          <p:cNvPr id="10" name="Shape 8"/>
          <p:cNvSpPr/>
          <p:nvPr/>
        </p:nvSpPr>
        <p:spPr>
          <a:xfrm>
            <a:off x="713232" y="2633472"/>
            <a:ext cx="5760720" cy="2697480"/>
          </a:xfrm>
          <a:prstGeom prst="rect">
            <a:avLst/>
          </a:prstGeom>
          <a:solidFill>
            <a:srgbClr val="F8FAF9"/>
          </a:solidFill>
          <a:ln w="10160">
            <a:solidFill>
              <a:srgbClr val="D0D9D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87552" y="4507992"/>
            <a:ext cx="5212080" cy="0"/>
          </a:xfrm>
          <a:prstGeom prst="line">
            <a:avLst/>
          </a:prstGeom>
          <a:noFill/>
          <a:ln w="8890">
            <a:solidFill>
              <a:srgbClr val="D0D9D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33272" y="3961181"/>
            <a:ext cx="512064" cy="-79553"/>
          </a:xfrm>
          <a:prstGeom prst="line">
            <a:avLst/>
          </a:prstGeom>
          <a:noFill/>
          <a:ln w="17780">
            <a:solidFill>
              <a:srgbClr val="0E6E6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33272" y="4199839"/>
            <a:ext cx="512064" cy="-103419"/>
          </a:xfrm>
          <a:prstGeom prst="line">
            <a:avLst/>
          </a:prstGeom>
          <a:noFill/>
          <a:ln w="12700">
            <a:solidFill>
              <a:srgbClr val="8C6A1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545336" y="3881628"/>
            <a:ext cx="512064" cy="26518"/>
          </a:xfrm>
          <a:prstGeom prst="line">
            <a:avLst/>
          </a:prstGeom>
          <a:noFill/>
          <a:ln w="17780">
            <a:solidFill>
              <a:srgbClr val="0E6E6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545336" y="4096421"/>
            <a:ext cx="512064" cy="2652"/>
          </a:xfrm>
          <a:prstGeom prst="line">
            <a:avLst/>
          </a:prstGeom>
          <a:noFill/>
          <a:ln w="12700">
            <a:solidFill>
              <a:srgbClr val="8C6A1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057400" y="3908146"/>
            <a:ext cx="512064" cy="-185623"/>
          </a:xfrm>
          <a:prstGeom prst="line">
            <a:avLst/>
          </a:prstGeom>
          <a:noFill/>
          <a:ln w="17780">
            <a:solidFill>
              <a:srgbClr val="0E6E6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057400" y="4099072"/>
            <a:ext cx="512064" cy="-209489"/>
          </a:xfrm>
          <a:prstGeom prst="line">
            <a:avLst/>
          </a:prstGeom>
          <a:noFill/>
          <a:ln w="12700">
            <a:solidFill>
              <a:srgbClr val="8C6A16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569464" y="3722522"/>
            <a:ext cx="512064" cy="39776"/>
          </a:xfrm>
          <a:prstGeom prst="line">
            <a:avLst/>
          </a:prstGeom>
          <a:noFill/>
          <a:ln w="17780">
            <a:solidFill>
              <a:srgbClr val="0E6E62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569464" y="3889583"/>
            <a:ext cx="512064" cy="15911"/>
          </a:xfrm>
          <a:prstGeom prst="line">
            <a:avLst/>
          </a:prstGeom>
          <a:noFill/>
          <a:ln w="12700">
            <a:solidFill>
              <a:srgbClr val="8C6A16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081528" y="3762299"/>
            <a:ext cx="512064" cy="-238658"/>
          </a:xfrm>
          <a:prstGeom prst="line">
            <a:avLst/>
          </a:prstGeom>
          <a:noFill/>
          <a:ln w="17780">
            <a:solidFill>
              <a:srgbClr val="0E6E6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081528" y="3905494"/>
            <a:ext cx="512064" cy="-262524"/>
          </a:xfrm>
          <a:prstGeom prst="line">
            <a:avLst/>
          </a:prstGeom>
          <a:noFill/>
          <a:ln w="12700">
            <a:solidFill>
              <a:srgbClr val="8C6A1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593592" y="3523640"/>
            <a:ext cx="512064" cy="66294"/>
          </a:xfrm>
          <a:prstGeom prst="line">
            <a:avLst/>
          </a:prstGeom>
          <a:noFill/>
          <a:ln w="17780">
            <a:solidFill>
              <a:srgbClr val="0E6E62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593592" y="3642970"/>
            <a:ext cx="512064" cy="42428"/>
          </a:xfrm>
          <a:prstGeom prst="line">
            <a:avLst/>
          </a:prstGeom>
          <a:noFill/>
          <a:ln w="12700">
            <a:solidFill>
              <a:srgbClr val="8C6A16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105656" y="3589934"/>
            <a:ext cx="512064" cy="-265176"/>
          </a:xfrm>
          <a:prstGeom prst="line">
            <a:avLst/>
          </a:prstGeom>
          <a:noFill/>
          <a:ln w="17780">
            <a:solidFill>
              <a:srgbClr val="0E6E6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105656" y="3685398"/>
            <a:ext cx="512064" cy="-289042"/>
          </a:xfrm>
          <a:prstGeom prst="line">
            <a:avLst/>
          </a:prstGeom>
          <a:noFill/>
          <a:ln w="12700">
            <a:solidFill>
              <a:srgbClr val="8C6A16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617720" y="3324758"/>
            <a:ext cx="512064" cy="66294"/>
          </a:xfrm>
          <a:prstGeom prst="line">
            <a:avLst/>
          </a:prstGeom>
          <a:noFill/>
          <a:ln w="17780">
            <a:solidFill>
              <a:srgbClr val="0E6E62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617720" y="3396356"/>
            <a:ext cx="512064" cy="42428"/>
          </a:xfrm>
          <a:prstGeom prst="line">
            <a:avLst/>
          </a:prstGeom>
          <a:noFill/>
          <a:ln w="12700">
            <a:solidFill>
              <a:srgbClr val="8C6A16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129784" y="3391052"/>
            <a:ext cx="512064" cy="-212141"/>
          </a:xfrm>
          <a:prstGeom prst="line">
            <a:avLst/>
          </a:prstGeom>
          <a:noFill/>
          <a:ln w="17780">
            <a:solidFill>
              <a:srgbClr val="0E6E6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5129784" y="3438784"/>
            <a:ext cx="512064" cy="-236007"/>
          </a:xfrm>
          <a:prstGeom prst="line">
            <a:avLst/>
          </a:prstGeom>
          <a:noFill/>
          <a:ln w="12700">
            <a:solidFill>
              <a:srgbClr val="8C6A16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641848" y="3178912"/>
            <a:ext cx="512064" cy="26518"/>
          </a:xfrm>
          <a:prstGeom prst="line">
            <a:avLst/>
          </a:prstGeom>
          <a:noFill/>
          <a:ln w="17780">
            <a:solidFill>
              <a:srgbClr val="0E6E62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641848" y="3202777"/>
            <a:ext cx="512064" cy="2652"/>
          </a:xfrm>
          <a:prstGeom prst="line">
            <a:avLst/>
          </a:prstGeom>
          <a:noFill/>
          <a:ln w="12700">
            <a:solidFill>
              <a:srgbClr val="8C6A16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033272" y="2779776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67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C# core</a:t>
            </a:r>
            <a:endParaRPr lang="en-US" sz="670" dirty="0"/>
          </a:p>
        </p:txBody>
      </p:sp>
      <p:sp>
        <p:nvSpPr>
          <p:cNvPr id="33" name="Text 31"/>
          <p:cNvSpPr/>
          <p:nvPr/>
        </p:nvSpPr>
        <p:spPr>
          <a:xfrm>
            <a:off x="2130552" y="2779776"/>
            <a:ext cx="10972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670" dirty="0">
                <a:solidFill>
                  <a:srgbClr val="8C6A1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platform run</a:t>
            </a:r>
            <a:endParaRPr lang="en-US" sz="670" dirty="0"/>
          </a:p>
        </p:txBody>
      </p:sp>
      <p:sp>
        <p:nvSpPr>
          <p:cNvPr id="34" name="Shape 32"/>
          <p:cNvSpPr/>
          <p:nvPr/>
        </p:nvSpPr>
        <p:spPr>
          <a:xfrm>
            <a:off x="1078992" y="4672584"/>
            <a:ext cx="118872" cy="320040"/>
          </a:xfrm>
          <a:prstGeom prst="rect">
            <a:avLst/>
          </a:prstGeom>
          <a:solidFill>
            <a:srgbClr val="8C6A16">
              <a:alpha val="88000"/>
            </a:srgbClr>
          </a:solidFill>
          <a:ln w="10160">
            <a:solidFill>
              <a:srgbClr val="8C6A16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344168" y="4689043"/>
            <a:ext cx="118872" cy="303581"/>
          </a:xfrm>
          <a:prstGeom prst="rect">
            <a:avLst/>
          </a:prstGeom>
          <a:solidFill>
            <a:srgbClr val="8C6A16">
              <a:alpha val="88000"/>
            </a:srgbClr>
          </a:solidFill>
          <a:ln w="10160">
            <a:solidFill>
              <a:srgbClr val="8C6A16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609344" y="4705502"/>
            <a:ext cx="118872" cy="287122"/>
          </a:xfrm>
          <a:prstGeom prst="rect">
            <a:avLst/>
          </a:prstGeom>
          <a:solidFill>
            <a:srgbClr val="8C6A16">
              <a:alpha val="88000"/>
            </a:srgbClr>
          </a:solidFill>
          <a:ln w="10160">
            <a:solidFill>
              <a:srgbClr val="8C6A16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1874520" y="4721962"/>
            <a:ext cx="118872" cy="270662"/>
          </a:xfrm>
          <a:prstGeom prst="rect">
            <a:avLst/>
          </a:prstGeom>
          <a:solidFill>
            <a:srgbClr val="8C6A16">
              <a:alpha val="88000"/>
            </a:srgbClr>
          </a:solidFill>
          <a:ln w="10160">
            <a:solidFill>
              <a:srgbClr val="8C6A16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2139696" y="4738421"/>
            <a:ext cx="118872" cy="254203"/>
          </a:xfrm>
          <a:prstGeom prst="rect">
            <a:avLst/>
          </a:prstGeom>
          <a:solidFill>
            <a:srgbClr val="8C6A16">
              <a:alpha val="88000"/>
            </a:srgbClr>
          </a:solidFill>
          <a:ln w="10160">
            <a:solidFill>
              <a:srgbClr val="8C6A16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2404872" y="4754880"/>
            <a:ext cx="118872" cy="237744"/>
          </a:xfrm>
          <a:prstGeom prst="rect">
            <a:avLst/>
          </a:prstGeom>
          <a:solidFill>
            <a:srgbClr val="8C6A16">
              <a:alpha val="88000"/>
            </a:srgbClr>
          </a:solidFill>
          <a:ln w="10160">
            <a:solidFill>
              <a:srgbClr val="8C6A16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670048" y="4771339"/>
            <a:ext cx="118872" cy="221285"/>
          </a:xfrm>
          <a:prstGeom prst="rect">
            <a:avLst/>
          </a:prstGeom>
          <a:solidFill>
            <a:srgbClr val="8C6A16">
              <a:alpha val="88000"/>
            </a:srgbClr>
          </a:solidFill>
          <a:ln w="10160">
            <a:solidFill>
              <a:srgbClr val="8C6A16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2935224" y="4787798"/>
            <a:ext cx="118872" cy="204826"/>
          </a:xfrm>
          <a:prstGeom prst="rect">
            <a:avLst/>
          </a:prstGeom>
          <a:solidFill>
            <a:srgbClr val="8C6A16">
              <a:alpha val="88000"/>
            </a:srgbClr>
          </a:solidFill>
          <a:ln w="10160">
            <a:solidFill>
              <a:srgbClr val="8C6A16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3200400" y="4804258"/>
            <a:ext cx="118872" cy="188366"/>
          </a:xfrm>
          <a:prstGeom prst="rect">
            <a:avLst/>
          </a:prstGeom>
          <a:solidFill>
            <a:srgbClr val="8C6A16">
              <a:alpha val="88000"/>
            </a:srgbClr>
          </a:solidFill>
          <a:ln w="10160">
            <a:solidFill>
              <a:srgbClr val="8C6A16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3465576" y="4820717"/>
            <a:ext cx="118872" cy="171907"/>
          </a:xfrm>
          <a:prstGeom prst="rect">
            <a:avLst/>
          </a:prstGeom>
          <a:solidFill>
            <a:srgbClr val="8C6A16">
              <a:alpha val="88000"/>
            </a:srgbClr>
          </a:solidFill>
          <a:ln w="10160">
            <a:solidFill>
              <a:srgbClr val="8C6A16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3730752" y="4837176"/>
            <a:ext cx="118872" cy="155448"/>
          </a:xfrm>
          <a:prstGeom prst="rect">
            <a:avLst/>
          </a:prstGeom>
          <a:solidFill>
            <a:srgbClr val="8C6A16">
              <a:alpha val="88000"/>
            </a:srgbClr>
          </a:solidFill>
          <a:ln w="10160">
            <a:solidFill>
              <a:srgbClr val="8C6A16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3995928" y="4853635"/>
            <a:ext cx="118872" cy="138989"/>
          </a:xfrm>
          <a:prstGeom prst="rect">
            <a:avLst/>
          </a:prstGeom>
          <a:solidFill>
            <a:srgbClr val="0E6E62">
              <a:alpha val="88000"/>
            </a:srgbClr>
          </a:solidFill>
          <a:ln w="10160">
            <a:solidFill>
              <a:srgbClr val="0E6E62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4261104" y="4870094"/>
            <a:ext cx="118872" cy="122530"/>
          </a:xfrm>
          <a:prstGeom prst="rect">
            <a:avLst/>
          </a:prstGeom>
          <a:solidFill>
            <a:srgbClr val="0E6E62">
              <a:alpha val="88000"/>
            </a:srgbClr>
          </a:solidFill>
          <a:ln w="10160">
            <a:solidFill>
              <a:srgbClr val="0E6E62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4526280" y="4886554"/>
            <a:ext cx="118872" cy="106070"/>
          </a:xfrm>
          <a:prstGeom prst="rect">
            <a:avLst/>
          </a:prstGeom>
          <a:solidFill>
            <a:srgbClr val="0E6E62">
              <a:alpha val="88000"/>
            </a:srgbClr>
          </a:solidFill>
          <a:ln w="10160">
            <a:solidFill>
              <a:srgbClr val="0E6E62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4791456" y="4903013"/>
            <a:ext cx="118872" cy="89611"/>
          </a:xfrm>
          <a:prstGeom prst="rect">
            <a:avLst/>
          </a:prstGeom>
          <a:solidFill>
            <a:srgbClr val="0E6E62">
              <a:alpha val="88000"/>
            </a:srgbClr>
          </a:solidFill>
          <a:ln w="10160">
            <a:solidFill>
              <a:srgbClr val="0E6E62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5056632" y="4919472"/>
            <a:ext cx="118872" cy="73152"/>
          </a:xfrm>
          <a:prstGeom prst="rect">
            <a:avLst/>
          </a:prstGeom>
          <a:solidFill>
            <a:srgbClr val="0E6E62">
              <a:alpha val="88000"/>
            </a:srgbClr>
          </a:solidFill>
          <a:ln w="10160">
            <a:solidFill>
              <a:srgbClr val="0E6E62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5321808" y="4935931"/>
            <a:ext cx="118872" cy="56693"/>
          </a:xfrm>
          <a:prstGeom prst="rect">
            <a:avLst/>
          </a:prstGeom>
          <a:solidFill>
            <a:srgbClr val="0E6E62">
              <a:alpha val="88000"/>
            </a:srgbClr>
          </a:solidFill>
          <a:ln w="10160">
            <a:solidFill>
              <a:srgbClr val="0E6E62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5586984" y="4952390"/>
            <a:ext cx="118872" cy="40234"/>
          </a:xfrm>
          <a:prstGeom prst="rect">
            <a:avLst/>
          </a:prstGeom>
          <a:solidFill>
            <a:srgbClr val="0E6E62">
              <a:alpha val="88000"/>
            </a:srgbClr>
          </a:solidFill>
          <a:ln w="10160">
            <a:solidFill>
              <a:srgbClr val="0E6E6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5148072" y="4626864"/>
            <a:ext cx="9144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0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расхождение</a:t>
            </a:r>
            <a:endParaRPr lang="en-US" sz="700" dirty="0"/>
          </a:p>
        </p:txBody>
      </p:sp>
      <p:sp>
        <p:nvSpPr>
          <p:cNvPr id="53" name="Shape 51"/>
          <p:cNvSpPr/>
          <p:nvPr/>
        </p:nvSpPr>
        <p:spPr>
          <a:xfrm>
            <a:off x="6995160" y="2761488"/>
            <a:ext cx="1965960" cy="950976"/>
          </a:xfrm>
          <a:prstGeom prst="rect">
            <a:avLst/>
          </a:prstGeom>
          <a:solidFill>
            <a:srgbClr val="DDEBE8"/>
          </a:solidFill>
          <a:ln w="10160">
            <a:solidFill>
              <a:srgbClr val="0E6E62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7278624" y="2980944"/>
            <a:ext cx="13898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100 %</a:t>
            </a:r>
            <a:endParaRPr lang="en-US" sz="2400" dirty="0"/>
          </a:p>
        </p:txBody>
      </p:sp>
      <p:sp>
        <p:nvSpPr>
          <p:cNvPr id="55" name="Text 53"/>
          <p:cNvSpPr/>
          <p:nvPr/>
        </p:nvSpPr>
        <p:spPr>
          <a:xfrm>
            <a:off x="7150608" y="3429000"/>
            <a:ext cx="166420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схождение · порог 85%</a:t>
            </a:r>
            <a:endParaRPr lang="en-US" sz="670" dirty="0"/>
          </a:p>
        </p:txBody>
      </p:sp>
      <p:sp>
        <p:nvSpPr>
          <p:cNvPr id="56" name="Shape 54"/>
          <p:cNvSpPr/>
          <p:nvPr/>
        </p:nvSpPr>
        <p:spPr>
          <a:xfrm>
            <a:off x="6903720" y="4279392"/>
            <a:ext cx="118872" cy="0"/>
          </a:xfrm>
          <a:prstGeom prst="line">
            <a:avLst/>
          </a:prstGeom>
          <a:noFill/>
          <a:ln w="15240">
            <a:solidFill>
              <a:srgbClr val="4B5C58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7114032" y="4160520"/>
            <a:ext cx="3081528" cy="3017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030" dirty="0">
                <a:solidFill>
                  <a:srgbClr val="4B5C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из 6 классов сходятся полностью; шестой — на 93%.</a:t>
            </a:r>
            <a:endParaRPr lang="en-US" sz="1030" dirty="0"/>
          </a:p>
        </p:txBody>
      </p:sp>
      <p:sp>
        <p:nvSpPr>
          <p:cNvPr id="58" name="Shape 56"/>
          <p:cNvSpPr/>
          <p:nvPr/>
        </p:nvSpPr>
        <p:spPr>
          <a:xfrm>
            <a:off x="6903720" y="4736592"/>
            <a:ext cx="118872" cy="0"/>
          </a:xfrm>
          <a:prstGeom prst="line">
            <a:avLst/>
          </a:prstGeom>
          <a:noFill/>
          <a:ln w="15240">
            <a:solidFill>
              <a:srgbClr val="4B5C58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7114032" y="4617720"/>
            <a:ext cx="3081528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030" dirty="0">
                <a:solidFill>
                  <a:srgbClr val="4B5C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Совпадение до сделки означает, что понятны комиссии, округление и момент исполнения.</a:t>
            </a:r>
            <a:endParaRPr lang="en-US" sz="1030" dirty="0"/>
          </a:p>
        </p:txBody>
      </p:sp>
      <p:sp>
        <p:nvSpPr>
          <p:cNvPr id="60" name="Shape 58"/>
          <p:cNvSpPr/>
          <p:nvPr/>
        </p:nvSpPr>
        <p:spPr>
          <a:xfrm>
            <a:off x="6903720" y="5349240"/>
            <a:ext cx="118872" cy="0"/>
          </a:xfrm>
          <a:prstGeom prst="line">
            <a:avLst/>
          </a:prstGeom>
          <a:noFill/>
          <a:ln w="15240">
            <a:solidFill>
              <a:srgbClr val="4B5C58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7114032" y="5230368"/>
            <a:ext cx="3081528" cy="3017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030" dirty="0">
                <a:solidFill>
                  <a:srgbClr val="4B5C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Клиент получает код и эталонный бэктест для сверки своего запуска.</a:t>
            </a:r>
            <a:endParaRPr lang="en-US" sz="103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CEF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28600"/>
            <a:ext cx="6400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ALGO</a:t>
            </a:r>
            <a:endParaRPr lang="en-US" sz="850" dirty="0"/>
          </a:p>
        </p:txBody>
      </p:sp>
      <p:sp>
        <p:nvSpPr>
          <p:cNvPr id="3" name="Shape 1"/>
          <p:cNvSpPr/>
          <p:nvPr/>
        </p:nvSpPr>
        <p:spPr>
          <a:xfrm>
            <a:off x="1060704" y="292608"/>
            <a:ext cx="164592" cy="0"/>
          </a:xfrm>
          <a:prstGeom prst="line">
            <a:avLst/>
          </a:prstGeom>
          <a:noFill/>
          <a:ln w="8890">
            <a:solidFill>
              <a:srgbClr val="B3C0B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261872" y="219456"/>
            <a:ext cx="2377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ALGO · Quant Lab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11567160" y="6492240"/>
            <a:ext cx="25603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08</a:t>
            </a:r>
            <a:endParaRPr lang="en-US" sz="650" dirty="0"/>
          </a:p>
        </p:txBody>
      </p:sp>
      <p:sp>
        <p:nvSpPr>
          <p:cNvPr id="6" name="Shape 4"/>
          <p:cNvSpPr/>
          <p:nvPr/>
        </p:nvSpPr>
        <p:spPr>
          <a:xfrm>
            <a:off x="594360" y="795528"/>
            <a:ext cx="237744" cy="0"/>
          </a:xfrm>
          <a:prstGeom prst="line">
            <a:avLst/>
          </a:prstGeom>
          <a:noFill/>
          <a:ln w="13970">
            <a:solidFill>
              <a:srgbClr val="0E6E6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23544" y="713232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КАК ЭТО ДЕЛАЕТСЯ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594360" y="987552"/>
            <a:ext cx="6492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Путь модели от идеи до поставки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612648" y="1709928"/>
            <a:ext cx="566928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4B5C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Порядок принципиален: настройка идёт после диагностики, а поставка — после независимой сверки.</a:t>
            </a:r>
            <a:endParaRPr lang="en-US" sz="1380" dirty="0"/>
          </a:p>
        </p:txBody>
      </p:sp>
      <p:sp>
        <p:nvSpPr>
          <p:cNvPr id="10" name="Shape 8"/>
          <p:cNvSpPr/>
          <p:nvPr/>
        </p:nvSpPr>
        <p:spPr>
          <a:xfrm>
            <a:off x="2039112" y="3236976"/>
            <a:ext cx="594360" cy="0"/>
          </a:xfrm>
          <a:prstGeom prst="line">
            <a:avLst/>
          </a:prstGeom>
          <a:noFill/>
          <a:ln w="8890">
            <a:solidFill>
              <a:srgbClr val="B3C0BC"/>
            </a:solidFill>
            <a:prstDash val="solid"/>
            <a:headEnd type="none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713232" y="2926080"/>
            <a:ext cx="1389888" cy="0"/>
          </a:xfrm>
          <a:prstGeom prst="line">
            <a:avLst/>
          </a:prstGeom>
          <a:noFill/>
          <a:ln w="10160">
            <a:solidFill>
              <a:srgbClr val="B3C0B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13232" y="3154680"/>
            <a:ext cx="411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713232" y="3493008"/>
            <a:ext cx="146304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Задание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713232" y="3858768"/>
            <a:ext cx="1536192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910" dirty="0">
                <a:solidFill>
                  <a:srgbClr val="7B8B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правила формализуются до однозначности</a:t>
            </a:r>
            <a:endParaRPr lang="en-US" sz="910" dirty="0"/>
          </a:p>
        </p:txBody>
      </p:sp>
      <p:sp>
        <p:nvSpPr>
          <p:cNvPr id="15" name="Shape 13"/>
          <p:cNvSpPr/>
          <p:nvPr/>
        </p:nvSpPr>
        <p:spPr>
          <a:xfrm>
            <a:off x="4123944" y="3236976"/>
            <a:ext cx="594360" cy="0"/>
          </a:xfrm>
          <a:prstGeom prst="line">
            <a:avLst/>
          </a:prstGeom>
          <a:noFill/>
          <a:ln w="8890">
            <a:solidFill>
              <a:srgbClr val="B3C0BC"/>
            </a:solidFill>
            <a:prstDash val="solid"/>
            <a:headEnd type="none"/>
            <a:tailEnd type="triangle"/>
          </a:ln>
        </p:spPr>
      </p:sp>
      <p:sp>
        <p:nvSpPr>
          <p:cNvPr id="16" name="Shape 14"/>
          <p:cNvSpPr/>
          <p:nvPr/>
        </p:nvSpPr>
        <p:spPr>
          <a:xfrm>
            <a:off x="2798064" y="2926080"/>
            <a:ext cx="1389888" cy="0"/>
          </a:xfrm>
          <a:prstGeom prst="line">
            <a:avLst/>
          </a:prstGeom>
          <a:noFill/>
          <a:ln w="22860">
            <a:solidFill>
              <a:srgbClr val="0E6E6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798064" y="3154680"/>
            <a:ext cx="411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2798064" y="3493008"/>
            <a:ext cx="146304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Ядро на C#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2798064" y="3858768"/>
            <a:ext cx="1536192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910" dirty="0">
                <a:solidFill>
                  <a:srgbClr val="7B8B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чистая логика без платформенной магии</a:t>
            </a:r>
            <a:endParaRPr lang="en-US" sz="910" dirty="0"/>
          </a:p>
        </p:txBody>
      </p:sp>
      <p:sp>
        <p:nvSpPr>
          <p:cNvPr id="20" name="Shape 18"/>
          <p:cNvSpPr/>
          <p:nvPr/>
        </p:nvSpPr>
        <p:spPr>
          <a:xfrm>
            <a:off x="6208776" y="3236976"/>
            <a:ext cx="594360" cy="0"/>
          </a:xfrm>
          <a:prstGeom prst="line">
            <a:avLst/>
          </a:prstGeom>
          <a:noFill/>
          <a:ln w="8890">
            <a:solidFill>
              <a:srgbClr val="B3C0BC"/>
            </a:solidFill>
            <a:prstDash val="solid"/>
            <a:headEnd type="none"/>
            <a:tailEnd type="triangle"/>
          </a:ln>
        </p:spPr>
      </p:sp>
      <p:sp>
        <p:nvSpPr>
          <p:cNvPr id="21" name="Shape 19"/>
          <p:cNvSpPr/>
          <p:nvPr/>
        </p:nvSpPr>
        <p:spPr>
          <a:xfrm>
            <a:off x="4882896" y="2926080"/>
            <a:ext cx="1389888" cy="0"/>
          </a:xfrm>
          <a:prstGeom prst="line">
            <a:avLst/>
          </a:prstGeom>
          <a:noFill/>
          <a:ln w="10160">
            <a:solidFill>
              <a:srgbClr val="B3C0B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882896" y="3154680"/>
            <a:ext cx="411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4882896" y="3493008"/>
            <a:ext cx="146304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Диагностика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4882896" y="3858768"/>
            <a:ext cx="1536192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910" dirty="0">
                <a:solidFill>
                  <a:srgbClr val="7B8B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где именно система теряет деньги</a:t>
            </a:r>
            <a:endParaRPr lang="en-US" sz="910" dirty="0"/>
          </a:p>
        </p:txBody>
      </p:sp>
      <p:sp>
        <p:nvSpPr>
          <p:cNvPr id="25" name="Shape 23"/>
          <p:cNvSpPr/>
          <p:nvPr/>
        </p:nvSpPr>
        <p:spPr>
          <a:xfrm>
            <a:off x="8293608" y="3236976"/>
            <a:ext cx="594360" cy="0"/>
          </a:xfrm>
          <a:prstGeom prst="line">
            <a:avLst/>
          </a:prstGeom>
          <a:noFill/>
          <a:ln w="8890">
            <a:solidFill>
              <a:srgbClr val="B3C0BC"/>
            </a:solidFill>
            <a:prstDash val="solid"/>
            <a:headEnd type="none"/>
            <a:tailEnd type="triangle"/>
          </a:ln>
        </p:spPr>
      </p:sp>
      <p:sp>
        <p:nvSpPr>
          <p:cNvPr id="26" name="Shape 24"/>
          <p:cNvSpPr/>
          <p:nvPr/>
        </p:nvSpPr>
        <p:spPr>
          <a:xfrm>
            <a:off x="6967728" y="2926080"/>
            <a:ext cx="1389888" cy="0"/>
          </a:xfrm>
          <a:prstGeom prst="line">
            <a:avLst/>
          </a:prstGeom>
          <a:noFill/>
          <a:ln w="10160">
            <a:solidFill>
              <a:srgbClr val="B3C0B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967728" y="3154680"/>
            <a:ext cx="411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04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6967728" y="3493008"/>
            <a:ext cx="146304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Проверка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6967728" y="3858768"/>
            <a:ext cx="1536192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910" dirty="0">
                <a:solidFill>
                  <a:srgbClr val="7B8B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параметры и прогон вне выборки</a:t>
            </a:r>
            <a:endParaRPr lang="en-US" sz="910" dirty="0"/>
          </a:p>
        </p:txBody>
      </p:sp>
      <p:sp>
        <p:nvSpPr>
          <p:cNvPr id="30" name="Shape 28"/>
          <p:cNvSpPr/>
          <p:nvPr/>
        </p:nvSpPr>
        <p:spPr>
          <a:xfrm>
            <a:off x="9052560" y="2926080"/>
            <a:ext cx="1389888" cy="0"/>
          </a:xfrm>
          <a:prstGeom prst="line">
            <a:avLst/>
          </a:prstGeom>
          <a:noFill/>
          <a:ln w="10160">
            <a:solidFill>
              <a:srgbClr val="B3C0BC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9052560" y="3154680"/>
            <a:ext cx="411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05</a:t>
            </a:r>
            <a:endParaRPr lang="en-US" sz="850" dirty="0"/>
          </a:p>
        </p:txBody>
      </p:sp>
      <p:sp>
        <p:nvSpPr>
          <p:cNvPr id="32" name="Text 30"/>
          <p:cNvSpPr/>
          <p:nvPr/>
        </p:nvSpPr>
        <p:spPr>
          <a:xfrm>
            <a:off x="9052560" y="3493008"/>
            <a:ext cx="146304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Поставка</a:t>
            </a:r>
            <a:endParaRPr lang="en-US" sz="1350" dirty="0"/>
          </a:p>
        </p:txBody>
      </p:sp>
      <p:sp>
        <p:nvSpPr>
          <p:cNvPr id="33" name="Text 31"/>
          <p:cNvSpPr/>
          <p:nvPr/>
        </p:nvSpPr>
        <p:spPr>
          <a:xfrm>
            <a:off x="9052560" y="3858768"/>
            <a:ext cx="1536192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910" dirty="0">
                <a:solidFill>
                  <a:srgbClr val="7B8B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схождение, паспорт, исходники</a:t>
            </a:r>
            <a:endParaRPr lang="en-US" sz="910" dirty="0"/>
          </a:p>
        </p:txBody>
      </p:sp>
      <p:sp>
        <p:nvSpPr>
          <p:cNvPr id="34" name="Shape 32"/>
          <p:cNvSpPr/>
          <p:nvPr/>
        </p:nvSpPr>
        <p:spPr>
          <a:xfrm>
            <a:off x="713232" y="5166360"/>
            <a:ext cx="10012680" cy="502920"/>
          </a:xfrm>
          <a:prstGeom prst="rect">
            <a:avLst/>
          </a:prstGeom>
          <a:solidFill>
            <a:srgbClr val="F8FAF9"/>
          </a:solidFill>
          <a:ln w="10160">
            <a:solidFill>
              <a:srgbClr val="D0D9D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32688" y="5330952"/>
            <a:ext cx="9509760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101E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Модель без проверки вне выборки маркируется как предварительная и не считается готовой — независимо от красоты бэктеста.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CEF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28600"/>
            <a:ext cx="6400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ALGO</a:t>
            </a:r>
            <a:endParaRPr lang="en-US" sz="850" dirty="0"/>
          </a:p>
        </p:txBody>
      </p:sp>
      <p:sp>
        <p:nvSpPr>
          <p:cNvPr id="3" name="Shape 1"/>
          <p:cNvSpPr/>
          <p:nvPr/>
        </p:nvSpPr>
        <p:spPr>
          <a:xfrm>
            <a:off x="1060704" y="292608"/>
            <a:ext cx="164592" cy="0"/>
          </a:xfrm>
          <a:prstGeom prst="line">
            <a:avLst/>
          </a:prstGeom>
          <a:noFill/>
          <a:ln w="8890">
            <a:solidFill>
              <a:srgbClr val="B3C0B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261872" y="219456"/>
            <a:ext cx="2377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ALGO · Quant Lab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11567160" y="6492240"/>
            <a:ext cx="25603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09</a:t>
            </a:r>
            <a:endParaRPr lang="en-US" sz="650" dirty="0"/>
          </a:p>
        </p:txBody>
      </p:sp>
      <p:sp>
        <p:nvSpPr>
          <p:cNvPr id="6" name="Shape 4"/>
          <p:cNvSpPr/>
          <p:nvPr/>
        </p:nvSpPr>
        <p:spPr>
          <a:xfrm>
            <a:off x="594360" y="795528"/>
            <a:ext cx="237744" cy="0"/>
          </a:xfrm>
          <a:prstGeom prst="line">
            <a:avLst/>
          </a:prstGeom>
          <a:noFill/>
          <a:ln w="13970">
            <a:solidFill>
              <a:srgbClr val="0E6E6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23544" y="713232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ГЛУБИНА ЭКСПЕРТИЗЫ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594360" y="987552"/>
            <a:ext cx="70408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Риском управляет тот, кто знает детали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612648" y="1719072"/>
            <a:ext cx="585216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4B5C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Risk control — не лозунг и не одна кнопка. Он появляется там, где известно, где система теряет деньги.</a:t>
            </a:r>
            <a:endParaRPr lang="en-US" sz="1380" dirty="0"/>
          </a:p>
        </p:txBody>
      </p:sp>
      <p:sp>
        <p:nvSpPr>
          <p:cNvPr id="10" name="Shape 8"/>
          <p:cNvSpPr/>
          <p:nvPr/>
        </p:nvSpPr>
        <p:spPr>
          <a:xfrm>
            <a:off x="713232" y="2743200"/>
            <a:ext cx="2606040" cy="0"/>
          </a:xfrm>
          <a:prstGeom prst="line">
            <a:avLst/>
          </a:prstGeom>
          <a:noFill/>
          <a:ln w="8890">
            <a:solidFill>
              <a:srgbClr val="B3C0B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13232" y="2907792"/>
            <a:ext cx="23774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2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МЕХАНИКА</a:t>
            </a:r>
            <a:endParaRPr lang="en-US" sz="720" dirty="0"/>
          </a:p>
        </p:txBody>
      </p:sp>
      <p:sp>
        <p:nvSpPr>
          <p:cNvPr id="12" name="Text 10"/>
          <p:cNvSpPr/>
          <p:nvPr/>
        </p:nvSpPr>
        <p:spPr>
          <a:xfrm>
            <a:off x="713232" y="3182112"/>
            <a:ext cx="251460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Как исполняется заявка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3959352" y="2743200"/>
            <a:ext cx="2606040" cy="0"/>
          </a:xfrm>
          <a:prstGeom prst="line">
            <a:avLst/>
          </a:prstGeom>
          <a:noFill/>
          <a:ln w="22860">
            <a:solidFill>
              <a:srgbClr val="0E6E6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959352" y="2907792"/>
            <a:ext cx="23774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2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ИЗДЕРЖКИ</a:t>
            </a:r>
            <a:endParaRPr lang="en-US" sz="720" dirty="0"/>
          </a:p>
        </p:txBody>
      </p:sp>
      <p:sp>
        <p:nvSpPr>
          <p:cNvPr id="15" name="Text 13"/>
          <p:cNvSpPr/>
          <p:nvPr/>
        </p:nvSpPr>
        <p:spPr>
          <a:xfrm>
            <a:off x="3959352" y="3182112"/>
            <a:ext cx="251460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Где съедается прибыль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7205472" y="2743200"/>
            <a:ext cx="2606040" cy="0"/>
          </a:xfrm>
          <a:prstGeom prst="line">
            <a:avLst/>
          </a:prstGeom>
          <a:noFill/>
          <a:ln w="8890">
            <a:solidFill>
              <a:srgbClr val="B3C0B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205472" y="2907792"/>
            <a:ext cx="23774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2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КАТАЛОГ</a:t>
            </a:r>
            <a:endParaRPr lang="en-US" sz="720" dirty="0"/>
          </a:p>
        </p:txBody>
      </p:sp>
      <p:sp>
        <p:nvSpPr>
          <p:cNvPr id="18" name="Text 16"/>
          <p:cNvSpPr/>
          <p:nvPr/>
        </p:nvSpPr>
        <p:spPr>
          <a:xfrm>
            <a:off x="7205472" y="3182112"/>
            <a:ext cx="251460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Причины разрывов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713232" y="3886200"/>
            <a:ext cx="2606040" cy="0"/>
          </a:xfrm>
          <a:prstGeom prst="line">
            <a:avLst/>
          </a:prstGeom>
          <a:noFill/>
          <a:ln w="8890">
            <a:solidFill>
              <a:srgbClr val="B3C0B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13232" y="4050792"/>
            <a:ext cx="23774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2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БИБЛИОТЕКА</a:t>
            </a:r>
            <a:endParaRPr lang="en-US" sz="720" dirty="0"/>
          </a:p>
        </p:txBody>
      </p:sp>
      <p:sp>
        <p:nvSpPr>
          <p:cNvPr id="21" name="Text 19"/>
          <p:cNvSpPr/>
          <p:nvPr/>
        </p:nvSpPr>
        <p:spPr>
          <a:xfrm>
            <a:off x="713232" y="4325112"/>
            <a:ext cx="251460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22 класса моделей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3959352" y="3886200"/>
            <a:ext cx="2606040" cy="0"/>
          </a:xfrm>
          <a:prstGeom prst="line">
            <a:avLst/>
          </a:prstGeom>
          <a:noFill/>
          <a:ln w="8890">
            <a:solidFill>
              <a:srgbClr val="B3C0B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959352" y="4050792"/>
            <a:ext cx="23774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2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ПОРТФЕЛЬ</a:t>
            </a:r>
            <a:endParaRPr lang="en-US" sz="720" dirty="0"/>
          </a:p>
        </p:txBody>
      </p:sp>
      <p:sp>
        <p:nvSpPr>
          <p:cNvPr id="24" name="Text 22"/>
          <p:cNvSpPr/>
          <p:nvPr/>
        </p:nvSpPr>
        <p:spPr>
          <a:xfrm>
            <a:off x="3959352" y="4325112"/>
            <a:ext cx="251460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Математика взаимосвязей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7205472" y="3886200"/>
            <a:ext cx="2606040" cy="0"/>
          </a:xfrm>
          <a:prstGeom prst="line">
            <a:avLst/>
          </a:prstGeom>
          <a:noFill/>
          <a:ln w="8890">
            <a:solidFill>
              <a:srgbClr val="B3C0BC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205472" y="4050792"/>
            <a:ext cx="23774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2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ВЛАДЕНИЕ</a:t>
            </a:r>
            <a:endParaRPr lang="en-US" sz="720" dirty="0"/>
          </a:p>
        </p:txBody>
      </p:sp>
      <p:sp>
        <p:nvSpPr>
          <p:cNvPr id="27" name="Text 25"/>
          <p:cNvSpPr/>
          <p:nvPr/>
        </p:nvSpPr>
        <p:spPr>
          <a:xfrm>
            <a:off x="7205472" y="4325112"/>
            <a:ext cx="251460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Один мастер кода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713232" y="5715000"/>
            <a:ext cx="896112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220" dirty="0">
                <a:solidFill>
                  <a:srgbClr val="4B5C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Отличие от “робота с красивой кривой”: каждый результат можно объяснить, воспроизвести и сверить.</a:t>
            </a:r>
            <a:endParaRPr lang="en-US" sz="122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CEF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28600"/>
            <a:ext cx="6400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ALGO</a:t>
            </a:r>
            <a:endParaRPr lang="en-US" sz="850" dirty="0"/>
          </a:p>
        </p:txBody>
      </p:sp>
      <p:sp>
        <p:nvSpPr>
          <p:cNvPr id="3" name="Shape 1"/>
          <p:cNvSpPr/>
          <p:nvPr/>
        </p:nvSpPr>
        <p:spPr>
          <a:xfrm>
            <a:off x="1060704" y="292608"/>
            <a:ext cx="164592" cy="0"/>
          </a:xfrm>
          <a:prstGeom prst="line">
            <a:avLst/>
          </a:prstGeom>
          <a:noFill/>
          <a:ln w="8890">
            <a:solidFill>
              <a:srgbClr val="B3C0B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261872" y="219456"/>
            <a:ext cx="2377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ALGO · Quant Lab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11567160" y="6492240"/>
            <a:ext cx="25603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</a:t>
            </a:r>
            <a:endParaRPr lang="en-US" sz="650" dirty="0"/>
          </a:p>
        </p:txBody>
      </p:sp>
      <p:sp>
        <p:nvSpPr>
          <p:cNvPr id="6" name="Shape 4"/>
          <p:cNvSpPr/>
          <p:nvPr/>
        </p:nvSpPr>
        <p:spPr>
          <a:xfrm>
            <a:off x="594360" y="795528"/>
            <a:ext cx="237744" cy="0"/>
          </a:xfrm>
          <a:prstGeom prst="line">
            <a:avLst/>
          </a:prstGeom>
          <a:noFill/>
          <a:ln w="13970">
            <a:solidFill>
              <a:srgbClr val="0E6E6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23544" y="713232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БИБЛИОТЕКА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594360" y="987552"/>
            <a:ext cx="59436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Не одна ставка, а набор логик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612648" y="1709928"/>
            <a:ext cx="603504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4B5C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Разные модели живут в разных состояниях рынка. Смысл набора — распределить риск между непохожими подходами.</a:t>
            </a:r>
            <a:endParaRPr lang="en-US" sz="1380" dirty="0"/>
          </a:p>
        </p:txBody>
      </p:sp>
      <p:sp>
        <p:nvSpPr>
          <p:cNvPr id="10" name="Shape 8"/>
          <p:cNvSpPr/>
          <p:nvPr/>
        </p:nvSpPr>
        <p:spPr>
          <a:xfrm>
            <a:off x="713232" y="2697480"/>
            <a:ext cx="1600200" cy="310896"/>
          </a:xfrm>
          <a:prstGeom prst="rect">
            <a:avLst/>
          </a:prstGeom>
          <a:solidFill>
            <a:srgbClr val="DDEBE8"/>
          </a:solidFill>
          <a:ln w="10160">
            <a:solidFill>
              <a:srgbClr val="0E6E6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86384" y="2793492"/>
            <a:ext cx="145389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4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трендовые</a:t>
            </a:r>
            <a:endParaRPr lang="en-US" sz="740" dirty="0"/>
          </a:p>
        </p:txBody>
      </p:sp>
      <p:sp>
        <p:nvSpPr>
          <p:cNvPr id="12" name="Shape 10"/>
          <p:cNvSpPr/>
          <p:nvPr/>
        </p:nvSpPr>
        <p:spPr>
          <a:xfrm>
            <a:off x="2670048" y="2697480"/>
            <a:ext cx="1600200" cy="310896"/>
          </a:xfrm>
          <a:prstGeom prst="rect">
            <a:avLst/>
          </a:prstGeom>
          <a:solidFill>
            <a:srgbClr val="DDEBE8"/>
          </a:solidFill>
          <a:ln w="10160">
            <a:solidFill>
              <a:srgbClr val="0E6E6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743200" y="2793492"/>
            <a:ext cx="145389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4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импульсные</a:t>
            </a:r>
            <a:endParaRPr lang="en-US" sz="740" dirty="0"/>
          </a:p>
        </p:txBody>
      </p:sp>
      <p:sp>
        <p:nvSpPr>
          <p:cNvPr id="14" name="Shape 12"/>
          <p:cNvSpPr/>
          <p:nvPr/>
        </p:nvSpPr>
        <p:spPr>
          <a:xfrm>
            <a:off x="4626864" y="2697480"/>
            <a:ext cx="1600200" cy="310896"/>
          </a:xfrm>
          <a:prstGeom prst="rect">
            <a:avLst/>
          </a:prstGeom>
          <a:solidFill>
            <a:srgbClr val="DDEBE8"/>
          </a:solidFill>
          <a:ln w="10160">
            <a:solidFill>
              <a:srgbClr val="0E6E6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700016" y="2793492"/>
            <a:ext cx="145389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4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контртрендовые</a:t>
            </a:r>
            <a:endParaRPr lang="en-US" sz="740" dirty="0"/>
          </a:p>
        </p:txBody>
      </p:sp>
      <p:sp>
        <p:nvSpPr>
          <p:cNvPr id="16" name="Shape 14"/>
          <p:cNvSpPr/>
          <p:nvPr/>
        </p:nvSpPr>
        <p:spPr>
          <a:xfrm>
            <a:off x="6583680" y="2697480"/>
            <a:ext cx="1600200" cy="310896"/>
          </a:xfrm>
          <a:prstGeom prst="rect">
            <a:avLst/>
          </a:prstGeom>
          <a:solidFill>
            <a:srgbClr val="DDEBE8"/>
          </a:solidFill>
          <a:ln w="10160">
            <a:solidFill>
              <a:srgbClr val="0E6E6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56832" y="2793492"/>
            <a:ext cx="145389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4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канальные</a:t>
            </a:r>
            <a:endParaRPr lang="en-US" sz="740" dirty="0"/>
          </a:p>
        </p:txBody>
      </p:sp>
      <p:sp>
        <p:nvSpPr>
          <p:cNvPr id="18" name="Shape 16"/>
          <p:cNvSpPr/>
          <p:nvPr/>
        </p:nvSpPr>
        <p:spPr>
          <a:xfrm>
            <a:off x="8540496" y="2697480"/>
            <a:ext cx="1600200" cy="310896"/>
          </a:xfrm>
          <a:prstGeom prst="rect">
            <a:avLst/>
          </a:prstGeom>
          <a:solidFill>
            <a:srgbClr val="DDEBE8"/>
          </a:solidFill>
          <a:ln w="10160">
            <a:solidFill>
              <a:srgbClr val="0E6E6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613648" y="2793492"/>
            <a:ext cx="145389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4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фрактальные</a:t>
            </a:r>
            <a:endParaRPr lang="en-US" sz="740" dirty="0"/>
          </a:p>
        </p:txBody>
      </p:sp>
      <p:sp>
        <p:nvSpPr>
          <p:cNvPr id="20" name="Shape 18"/>
          <p:cNvSpPr/>
          <p:nvPr/>
        </p:nvSpPr>
        <p:spPr>
          <a:xfrm>
            <a:off x="713232" y="3172968"/>
            <a:ext cx="1600200" cy="310896"/>
          </a:xfrm>
          <a:prstGeom prst="rect">
            <a:avLst/>
          </a:prstGeom>
          <a:solidFill>
            <a:srgbClr val="DDEBE8"/>
          </a:solidFill>
          <a:ln w="10160">
            <a:solidFill>
              <a:srgbClr val="0E6E6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86384" y="3268980"/>
            <a:ext cx="145389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4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market making</a:t>
            </a:r>
            <a:endParaRPr lang="en-US" sz="740" dirty="0"/>
          </a:p>
        </p:txBody>
      </p:sp>
      <p:sp>
        <p:nvSpPr>
          <p:cNvPr id="22" name="Shape 20"/>
          <p:cNvSpPr/>
          <p:nvPr/>
        </p:nvSpPr>
        <p:spPr>
          <a:xfrm>
            <a:off x="2670048" y="3172968"/>
            <a:ext cx="1600200" cy="310896"/>
          </a:xfrm>
          <a:prstGeom prst="rect">
            <a:avLst/>
          </a:prstGeom>
          <a:solidFill>
            <a:srgbClr val="DDEBE8"/>
          </a:solidFill>
          <a:ln w="10160">
            <a:solidFill>
              <a:srgbClr val="0E6E6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743200" y="3268980"/>
            <a:ext cx="145389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4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умное накопление</a:t>
            </a:r>
            <a:endParaRPr lang="en-US" sz="740" dirty="0"/>
          </a:p>
        </p:txBody>
      </p:sp>
      <p:sp>
        <p:nvSpPr>
          <p:cNvPr id="24" name="Shape 22"/>
          <p:cNvSpPr/>
          <p:nvPr/>
        </p:nvSpPr>
        <p:spPr>
          <a:xfrm>
            <a:off x="4626864" y="3172968"/>
            <a:ext cx="1600200" cy="310896"/>
          </a:xfrm>
          <a:prstGeom prst="rect">
            <a:avLst/>
          </a:prstGeom>
          <a:solidFill>
            <a:srgbClr val="DDEBE8"/>
          </a:solidFill>
          <a:ln w="10160">
            <a:solidFill>
              <a:srgbClr val="0E6E6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700016" y="3268980"/>
            <a:ext cx="145389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4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событийные</a:t>
            </a:r>
            <a:endParaRPr lang="en-US" sz="740" dirty="0"/>
          </a:p>
        </p:txBody>
      </p:sp>
      <p:sp>
        <p:nvSpPr>
          <p:cNvPr id="26" name="Shape 24"/>
          <p:cNvSpPr/>
          <p:nvPr/>
        </p:nvSpPr>
        <p:spPr>
          <a:xfrm>
            <a:off x="6583680" y="3172968"/>
            <a:ext cx="1600200" cy="310896"/>
          </a:xfrm>
          <a:prstGeom prst="rect">
            <a:avLst/>
          </a:prstGeom>
          <a:solidFill>
            <a:srgbClr val="DDEBE8"/>
          </a:solidFill>
          <a:ln w="10160">
            <a:solidFill>
              <a:srgbClr val="0E6E62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656832" y="3268980"/>
            <a:ext cx="145389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4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межбиржевые</a:t>
            </a:r>
            <a:endParaRPr lang="en-US" sz="740" dirty="0"/>
          </a:p>
        </p:txBody>
      </p:sp>
      <p:sp>
        <p:nvSpPr>
          <p:cNvPr id="28" name="Shape 26"/>
          <p:cNvSpPr/>
          <p:nvPr/>
        </p:nvSpPr>
        <p:spPr>
          <a:xfrm>
            <a:off x="8540496" y="3172968"/>
            <a:ext cx="1600200" cy="310896"/>
          </a:xfrm>
          <a:prstGeom prst="rect">
            <a:avLst/>
          </a:prstGeom>
          <a:solidFill>
            <a:srgbClr val="DDEBE8"/>
          </a:solidFill>
          <a:ln w="10160">
            <a:solidFill>
              <a:srgbClr val="0E6E6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613648" y="3268980"/>
            <a:ext cx="145389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4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портфельные</a:t>
            </a:r>
            <a:endParaRPr lang="en-US" sz="740" dirty="0"/>
          </a:p>
        </p:txBody>
      </p:sp>
      <p:sp>
        <p:nvSpPr>
          <p:cNvPr id="30" name="Shape 28"/>
          <p:cNvSpPr/>
          <p:nvPr/>
        </p:nvSpPr>
        <p:spPr>
          <a:xfrm>
            <a:off x="713232" y="4069080"/>
            <a:ext cx="9784080" cy="0"/>
          </a:xfrm>
          <a:prstGeom prst="line">
            <a:avLst/>
          </a:prstGeom>
          <a:noFill/>
          <a:ln w="10160">
            <a:solidFill>
              <a:srgbClr val="D0D9D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13232" y="4407408"/>
            <a:ext cx="310896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Массовая часть</a:t>
            </a:r>
            <a:endParaRPr lang="en-US" sz="1550" dirty="0"/>
          </a:p>
        </p:txBody>
      </p:sp>
      <p:sp>
        <p:nvSpPr>
          <p:cNvPr id="32" name="Text 30"/>
          <p:cNvSpPr/>
          <p:nvPr/>
        </p:nvSpPr>
        <p:spPr>
          <a:xfrm>
            <a:off x="713232" y="4800600"/>
            <a:ext cx="43891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110" dirty="0">
                <a:solidFill>
                  <a:srgbClr val="4B5C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Набор из 15 стратегий: исходный код, диапазоны настроек, лаборатория показателей и материалы для AI‑помощника.</a:t>
            </a:r>
            <a:endParaRPr lang="en-US" sz="1110" dirty="0"/>
          </a:p>
        </p:txBody>
      </p:sp>
      <p:sp>
        <p:nvSpPr>
          <p:cNvPr id="33" name="Text 31"/>
          <p:cNvSpPr/>
          <p:nvPr/>
        </p:nvSpPr>
        <p:spPr>
          <a:xfrm>
            <a:off x="5577840" y="4407408"/>
            <a:ext cx="310896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Профессиональная часть</a:t>
            </a:r>
            <a:endParaRPr lang="en-US" sz="1550" dirty="0"/>
          </a:p>
        </p:txBody>
      </p:sp>
      <p:sp>
        <p:nvSpPr>
          <p:cNvPr id="34" name="Text 32"/>
          <p:cNvSpPr/>
          <p:nvPr/>
        </p:nvSpPr>
        <p:spPr>
          <a:xfrm>
            <a:off x="5577840" y="4800600"/>
            <a:ext cx="448056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110" dirty="0">
                <a:solidFill>
                  <a:srgbClr val="4B5C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Продвинутый арбитраж, Move Hunter, Spike Hunter, Grid Hunter и математические execution‑модули — только по отдельному B2B‑соглашению.</a:t>
            </a:r>
            <a:endParaRPr lang="en-US" sz="111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CEF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28600"/>
            <a:ext cx="6400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ALGO</a:t>
            </a:r>
            <a:endParaRPr lang="en-US" sz="850" dirty="0"/>
          </a:p>
        </p:txBody>
      </p:sp>
      <p:sp>
        <p:nvSpPr>
          <p:cNvPr id="3" name="Shape 1"/>
          <p:cNvSpPr/>
          <p:nvPr/>
        </p:nvSpPr>
        <p:spPr>
          <a:xfrm>
            <a:off x="1060704" y="292608"/>
            <a:ext cx="164592" cy="0"/>
          </a:xfrm>
          <a:prstGeom prst="line">
            <a:avLst/>
          </a:prstGeom>
          <a:noFill/>
          <a:ln w="8890">
            <a:solidFill>
              <a:srgbClr val="B3C0B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261872" y="219456"/>
            <a:ext cx="2377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ALGO · Quant Lab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11567160" y="6492240"/>
            <a:ext cx="25603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11</a:t>
            </a:r>
            <a:endParaRPr lang="en-US" sz="650" dirty="0"/>
          </a:p>
        </p:txBody>
      </p:sp>
      <p:sp>
        <p:nvSpPr>
          <p:cNvPr id="6" name="Shape 4"/>
          <p:cNvSpPr/>
          <p:nvPr/>
        </p:nvSpPr>
        <p:spPr>
          <a:xfrm>
            <a:off x="594360" y="795528"/>
            <a:ext cx="237744" cy="0"/>
          </a:xfrm>
          <a:prstGeom prst="line">
            <a:avLst/>
          </a:prstGeom>
          <a:noFill/>
          <a:ln w="13970">
            <a:solidFill>
              <a:srgbClr val="0E6E6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23544" y="713232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РОЛЬ ИИ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594360" y="987552"/>
            <a:ext cx="52120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Помощник, а не начальник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612648" y="1719072"/>
            <a:ext cx="612648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4B5C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делает систему понятной человеку. Но формальные правила стратегии, лимиты и аварийная остановка остаются детерминированными.</a:t>
            </a:r>
            <a:endParaRPr lang="en-US" sz="1380" dirty="0"/>
          </a:p>
        </p:txBody>
      </p:sp>
      <p:sp>
        <p:nvSpPr>
          <p:cNvPr id="10" name="Text 8"/>
          <p:cNvSpPr/>
          <p:nvPr/>
        </p:nvSpPr>
        <p:spPr>
          <a:xfrm>
            <a:off x="713232" y="2743200"/>
            <a:ext cx="228600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0E6E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 может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713232" y="3255264"/>
            <a:ext cx="118872" cy="0"/>
          </a:xfrm>
          <a:prstGeom prst="line">
            <a:avLst/>
          </a:prstGeom>
          <a:noFill/>
          <a:ln w="15240">
            <a:solidFill>
              <a:srgbClr val="4B5C5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23544" y="3136392"/>
            <a:ext cx="3813048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4B5C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объяснять код и параметры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713232" y="3639312"/>
            <a:ext cx="118872" cy="0"/>
          </a:xfrm>
          <a:prstGeom prst="line">
            <a:avLst/>
          </a:prstGeom>
          <a:noFill/>
          <a:ln w="15240">
            <a:solidFill>
              <a:srgbClr val="4B5C5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23544" y="3520440"/>
            <a:ext cx="3813048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4B5C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вести через установку и счёт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713232" y="4023360"/>
            <a:ext cx="118872" cy="0"/>
          </a:xfrm>
          <a:prstGeom prst="line">
            <a:avLst/>
          </a:prstGeom>
          <a:noFill/>
          <a:ln w="15240">
            <a:solidFill>
              <a:srgbClr val="4B5C5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23544" y="3904488"/>
            <a:ext cx="3813048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4B5C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комментировать market context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713232" y="4407408"/>
            <a:ext cx="118872" cy="0"/>
          </a:xfrm>
          <a:prstGeom prst="line">
            <a:avLst/>
          </a:prstGeom>
          <a:noFill/>
          <a:ln w="15240">
            <a:solidFill>
              <a:srgbClr val="4B5C5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23544" y="4288536"/>
            <a:ext cx="3813048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4B5C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предлагать настройки в границах риска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5760720" y="2743200"/>
            <a:ext cx="228600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A339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 не должен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5760720" y="3255264"/>
            <a:ext cx="118872" cy="0"/>
          </a:xfrm>
          <a:prstGeom prst="line">
            <a:avLst/>
          </a:prstGeom>
          <a:noFill/>
          <a:ln w="15240">
            <a:solidFill>
              <a:srgbClr val="4B5C5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971032" y="3136392"/>
            <a:ext cx="3813048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4B5C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подменять правила стратегии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5760720" y="3639312"/>
            <a:ext cx="118872" cy="0"/>
          </a:xfrm>
          <a:prstGeom prst="line">
            <a:avLst/>
          </a:prstGeom>
          <a:noFill/>
          <a:ln w="15240">
            <a:solidFill>
              <a:srgbClr val="4B5C5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971032" y="3520440"/>
            <a:ext cx="3813048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4B5C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увеличивать допустимый риск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5760720" y="4023360"/>
            <a:ext cx="118872" cy="0"/>
          </a:xfrm>
          <a:prstGeom prst="line">
            <a:avLst/>
          </a:prstGeom>
          <a:noFill/>
          <a:ln w="15240">
            <a:solidFill>
              <a:srgbClr val="4B5C5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971032" y="3904488"/>
            <a:ext cx="3813048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4B5C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получать ключи без необходимости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5760720" y="4407408"/>
            <a:ext cx="118872" cy="0"/>
          </a:xfrm>
          <a:prstGeom prst="line">
            <a:avLst/>
          </a:prstGeom>
          <a:noFill/>
          <a:ln w="15240">
            <a:solidFill>
              <a:srgbClr val="4B5C5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971032" y="4288536"/>
            <a:ext cx="3813048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4B5C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обходить STOP‑ALL и limits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713232" y="5303520"/>
            <a:ext cx="9692640" cy="502920"/>
          </a:xfrm>
          <a:prstGeom prst="rect">
            <a:avLst/>
          </a:prstGeom>
          <a:solidFill>
            <a:srgbClr val="F8FAF9"/>
          </a:solidFill>
          <a:ln w="10160">
            <a:solidFill>
              <a:srgbClr val="D0D9D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32688" y="5468112"/>
            <a:ext cx="9144000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110" dirty="0">
                <a:solidFill>
                  <a:srgbClr val="101E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Модели AI: свой cloud AI, open/free model, Algo Managed AI или локальный AI на сервере клиента.</a:t>
            </a:r>
            <a:endParaRPr lang="en-US" sz="111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CEF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28600"/>
            <a:ext cx="6400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ALGO</a:t>
            </a:r>
            <a:endParaRPr lang="en-US" sz="850" dirty="0"/>
          </a:p>
        </p:txBody>
      </p:sp>
      <p:sp>
        <p:nvSpPr>
          <p:cNvPr id="3" name="Shape 1"/>
          <p:cNvSpPr/>
          <p:nvPr/>
        </p:nvSpPr>
        <p:spPr>
          <a:xfrm>
            <a:off x="1060704" y="292608"/>
            <a:ext cx="164592" cy="0"/>
          </a:xfrm>
          <a:prstGeom prst="line">
            <a:avLst/>
          </a:prstGeom>
          <a:noFill/>
          <a:ln w="8890">
            <a:solidFill>
              <a:srgbClr val="B3C0B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261872" y="219456"/>
            <a:ext cx="2377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ALGO · Quant Lab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11567160" y="6492240"/>
            <a:ext cx="25603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12</a:t>
            </a:r>
            <a:endParaRPr lang="en-US" sz="650" dirty="0"/>
          </a:p>
        </p:txBody>
      </p:sp>
      <p:sp>
        <p:nvSpPr>
          <p:cNvPr id="6" name="Shape 4"/>
          <p:cNvSpPr/>
          <p:nvPr/>
        </p:nvSpPr>
        <p:spPr>
          <a:xfrm>
            <a:off x="594360" y="795528"/>
            <a:ext cx="237744" cy="0"/>
          </a:xfrm>
          <a:prstGeom prst="line">
            <a:avLst/>
          </a:prstGeom>
          <a:noFill/>
          <a:ln w="13970">
            <a:solidFill>
              <a:srgbClr val="0E6E6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23544" y="713232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РИСК И ЗАПУСК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594360" y="987552"/>
            <a:ext cx="64008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Реальные деньги — последним шагом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612648" y="1709928"/>
            <a:ext cx="603504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4B5C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Перед live идёт инфраструктура, тестовый режим и risk boundaries. Execution не запускается “на вере”.</a:t>
            </a:r>
            <a:endParaRPr lang="en-US" sz="1380" dirty="0"/>
          </a:p>
        </p:txBody>
      </p:sp>
      <p:sp>
        <p:nvSpPr>
          <p:cNvPr id="10" name="Shape 8"/>
          <p:cNvSpPr/>
          <p:nvPr/>
        </p:nvSpPr>
        <p:spPr>
          <a:xfrm>
            <a:off x="2011680" y="3035808"/>
            <a:ext cx="576072" cy="0"/>
          </a:xfrm>
          <a:prstGeom prst="line">
            <a:avLst/>
          </a:prstGeom>
          <a:noFill/>
          <a:ln w="8890">
            <a:solidFill>
              <a:srgbClr val="B3C0BC"/>
            </a:solidFill>
            <a:prstDash val="solid"/>
            <a:headEnd type="none"/>
            <a:tailEnd type="triangle"/>
          </a:ln>
        </p:spPr>
      </p:sp>
      <p:sp>
        <p:nvSpPr>
          <p:cNvPr id="11" name="Text 9"/>
          <p:cNvSpPr/>
          <p:nvPr/>
        </p:nvSpPr>
        <p:spPr>
          <a:xfrm>
            <a:off x="713232" y="274320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713232" y="3090672"/>
            <a:ext cx="1417320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Место запуска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713232" y="3447288"/>
            <a:ext cx="150876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880" dirty="0">
                <a:solidFill>
                  <a:srgbClr val="7B8B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cloud, desktop или private server</a:t>
            </a:r>
            <a:endParaRPr lang="en-US" sz="880" dirty="0"/>
          </a:p>
        </p:txBody>
      </p:sp>
      <p:sp>
        <p:nvSpPr>
          <p:cNvPr id="14" name="Shape 12"/>
          <p:cNvSpPr/>
          <p:nvPr/>
        </p:nvSpPr>
        <p:spPr>
          <a:xfrm>
            <a:off x="4069080" y="3035808"/>
            <a:ext cx="576072" cy="0"/>
          </a:xfrm>
          <a:prstGeom prst="line">
            <a:avLst/>
          </a:prstGeom>
          <a:noFill/>
          <a:ln w="8890">
            <a:solidFill>
              <a:srgbClr val="B3C0BC"/>
            </a:solidFill>
            <a:prstDash val="solid"/>
            <a:headEnd type="none"/>
            <a:tailEnd type="triangle"/>
          </a:ln>
        </p:spPr>
      </p:sp>
      <p:sp>
        <p:nvSpPr>
          <p:cNvPr id="15" name="Text 13"/>
          <p:cNvSpPr/>
          <p:nvPr/>
        </p:nvSpPr>
        <p:spPr>
          <a:xfrm>
            <a:off x="2770632" y="274320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2770632" y="3090672"/>
            <a:ext cx="1417320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Счёт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2770632" y="3447288"/>
            <a:ext cx="150876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880" dirty="0">
                <a:solidFill>
                  <a:srgbClr val="7B8B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ключи отдельно и могут остаться у клиента</a:t>
            </a:r>
            <a:endParaRPr lang="en-US" sz="880" dirty="0"/>
          </a:p>
        </p:txBody>
      </p:sp>
      <p:sp>
        <p:nvSpPr>
          <p:cNvPr id="18" name="Shape 16"/>
          <p:cNvSpPr/>
          <p:nvPr/>
        </p:nvSpPr>
        <p:spPr>
          <a:xfrm>
            <a:off x="6126480" y="3035808"/>
            <a:ext cx="576072" cy="0"/>
          </a:xfrm>
          <a:prstGeom prst="line">
            <a:avLst/>
          </a:prstGeom>
          <a:noFill/>
          <a:ln w="8890">
            <a:solidFill>
              <a:srgbClr val="B3C0BC"/>
            </a:solidFill>
            <a:prstDash val="solid"/>
            <a:headEnd type="none"/>
            <a:tailEnd type="triangle"/>
          </a:ln>
        </p:spPr>
      </p:sp>
      <p:sp>
        <p:nvSpPr>
          <p:cNvPr id="19" name="Text 17"/>
          <p:cNvSpPr/>
          <p:nvPr/>
        </p:nvSpPr>
        <p:spPr>
          <a:xfrm>
            <a:off x="4828032" y="274320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4828032" y="3090672"/>
            <a:ext cx="1417320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Paper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828032" y="3447288"/>
            <a:ext cx="150876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880" dirty="0">
                <a:solidFill>
                  <a:srgbClr val="7B8B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торговля без реальных денег</a:t>
            </a:r>
            <a:endParaRPr lang="en-US" sz="880" dirty="0"/>
          </a:p>
        </p:txBody>
      </p:sp>
      <p:sp>
        <p:nvSpPr>
          <p:cNvPr id="22" name="Shape 20"/>
          <p:cNvSpPr/>
          <p:nvPr/>
        </p:nvSpPr>
        <p:spPr>
          <a:xfrm>
            <a:off x="8183880" y="3035808"/>
            <a:ext cx="576072" cy="0"/>
          </a:xfrm>
          <a:prstGeom prst="line">
            <a:avLst/>
          </a:prstGeom>
          <a:noFill/>
          <a:ln w="8890">
            <a:solidFill>
              <a:srgbClr val="B3C0BC"/>
            </a:solidFill>
            <a:prstDash val="solid"/>
            <a:headEnd type="none"/>
            <a:tailEnd type="triangle"/>
          </a:ln>
        </p:spPr>
      </p:sp>
      <p:sp>
        <p:nvSpPr>
          <p:cNvPr id="23" name="Text 21"/>
          <p:cNvSpPr/>
          <p:nvPr/>
        </p:nvSpPr>
        <p:spPr>
          <a:xfrm>
            <a:off x="6885432" y="274320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04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6885432" y="3090672"/>
            <a:ext cx="1417320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Limits</a:t>
            </a:r>
            <a:endParaRPr lang="en-US" sz="1350" dirty="0"/>
          </a:p>
        </p:txBody>
      </p:sp>
      <p:sp>
        <p:nvSpPr>
          <p:cNvPr id="25" name="Text 23"/>
          <p:cNvSpPr/>
          <p:nvPr/>
        </p:nvSpPr>
        <p:spPr>
          <a:xfrm>
            <a:off x="6885432" y="3447288"/>
            <a:ext cx="150876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880" dirty="0">
                <a:solidFill>
                  <a:srgbClr val="7B8B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просадка, позиция, плечо</a:t>
            </a:r>
            <a:endParaRPr lang="en-US" sz="880" dirty="0"/>
          </a:p>
        </p:txBody>
      </p:sp>
      <p:sp>
        <p:nvSpPr>
          <p:cNvPr id="26" name="Text 24"/>
          <p:cNvSpPr/>
          <p:nvPr/>
        </p:nvSpPr>
        <p:spPr>
          <a:xfrm>
            <a:off x="8942832" y="274320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05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8942832" y="3090672"/>
            <a:ext cx="1417320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Live</a:t>
            </a:r>
            <a:endParaRPr lang="en-US" sz="1350" dirty="0"/>
          </a:p>
        </p:txBody>
      </p:sp>
      <p:sp>
        <p:nvSpPr>
          <p:cNvPr id="28" name="Text 26"/>
          <p:cNvSpPr/>
          <p:nvPr/>
        </p:nvSpPr>
        <p:spPr>
          <a:xfrm>
            <a:off x="8942832" y="3447288"/>
            <a:ext cx="150876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880" dirty="0">
                <a:solidFill>
                  <a:srgbClr val="7B8B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только после проверки</a:t>
            </a:r>
            <a:endParaRPr lang="en-US" sz="880" dirty="0"/>
          </a:p>
        </p:txBody>
      </p:sp>
      <p:sp>
        <p:nvSpPr>
          <p:cNvPr id="29" name="Shape 27"/>
          <p:cNvSpPr/>
          <p:nvPr/>
        </p:nvSpPr>
        <p:spPr>
          <a:xfrm>
            <a:off x="713232" y="4828032"/>
            <a:ext cx="2560320" cy="0"/>
          </a:xfrm>
          <a:prstGeom prst="line">
            <a:avLst/>
          </a:prstGeom>
          <a:noFill/>
          <a:ln w="19050">
            <a:solidFill>
              <a:srgbClr val="0E6E62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13232" y="5074920"/>
            <a:ext cx="237744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STOP‑ALL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713232" y="5440680"/>
            <a:ext cx="2514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960" dirty="0">
                <a:solidFill>
                  <a:srgbClr val="4B5C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Снимает заявки и останавливает торговлю независимо от AI.</a:t>
            </a:r>
            <a:endParaRPr lang="en-US" sz="960" dirty="0"/>
          </a:p>
        </p:txBody>
      </p:sp>
      <p:sp>
        <p:nvSpPr>
          <p:cNvPr id="32" name="Shape 30"/>
          <p:cNvSpPr/>
          <p:nvPr/>
        </p:nvSpPr>
        <p:spPr>
          <a:xfrm>
            <a:off x="4041648" y="4828032"/>
            <a:ext cx="2560320" cy="0"/>
          </a:xfrm>
          <a:prstGeom prst="line">
            <a:avLst/>
          </a:prstGeom>
          <a:noFill/>
          <a:ln w="10160">
            <a:solidFill>
              <a:srgbClr val="B3C0BC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041648" y="5074920"/>
            <a:ext cx="237744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Потеря связи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4041648" y="5440680"/>
            <a:ext cx="2514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960" dirty="0">
                <a:solidFill>
                  <a:srgbClr val="4B5C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Заранее описанное аварийное поведение.</a:t>
            </a:r>
            <a:endParaRPr lang="en-US" sz="960" dirty="0"/>
          </a:p>
        </p:txBody>
      </p:sp>
      <p:sp>
        <p:nvSpPr>
          <p:cNvPr id="35" name="Shape 33"/>
          <p:cNvSpPr/>
          <p:nvPr/>
        </p:nvSpPr>
        <p:spPr>
          <a:xfrm>
            <a:off x="7370064" y="4828032"/>
            <a:ext cx="2560320" cy="0"/>
          </a:xfrm>
          <a:prstGeom prst="line">
            <a:avLst/>
          </a:prstGeom>
          <a:noFill/>
          <a:ln w="10160">
            <a:solidFill>
              <a:srgbClr val="B3C0BC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7370064" y="5074920"/>
            <a:ext cx="237744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Отключение лицензии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7370064" y="5440680"/>
            <a:ext cx="2514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960" dirty="0">
                <a:solidFill>
                  <a:srgbClr val="4B5C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Сначала закрыть или уменьшить позицию, а не оставить риск.</a:t>
            </a:r>
            <a:endParaRPr lang="en-US" sz="96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CEF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28600"/>
            <a:ext cx="6400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ALGO</a:t>
            </a:r>
            <a:endParaRPr lang="en-US" sz="850" dirty="0"/>
          </a:p>
        </p:txBody>
      </p:sp>
      <p:sp>
        <p:nvSpPr>
          <p:cNvPr id="3" name="Shape 1"/>
          <p:cNvSpPr/>
          <p:nvPr/>
        </p:nvSpPr>
        <p:spPr>
          <a:xfrm>
            <a:off x="1060704" y="292608"/>
            <a:ext cx="164592" cy="0"/>
          </a:xfrm>
          <a:prstGeom prst="line">
            <a:avLst/>
          </a:prstGeom>
          <a:noFill/>
          <a:ln w="8890">
            <a:solidFill>
              <a:srgbClr val="B3C0B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261872" y="219456"/>
            <a:ext cx="2377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ALGO · Quant Lab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11567160" y="6492240"/>
            <a:ext cx="25603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13</a:t>
            </a:r>
            <a:endParaRPr lang="en-US" sz="650" dirty="0"/>
          </a:p>
        </p:txBody>
      </p:sp>
      <p:sp>
        <p:nvSpPr>
          <p:cNvPr id="6" name="Shape 4"/>
          <p:cNvSpPr/>
          <p:nvPr/>
        </p:nvSpPr>
        <p:spPr>
          <a:xfrm>
            <a:off x="594360" y="795528"/>
            <a:ext cx="237744" cy="0"/>
          </a:xfrm>
          <a:prstGeom prst="line">
            <a:avLst/>
          </a:prstGeom>
          <a:noFill/>
          <a:ln w="13970">
            <a:solidFill>
              <a:srgbClr val="0E6E6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23544" y="713232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ФОРМАТЫ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594360" y="987552"/>
            <a:ext cx="53035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Четыре уровня поставки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612648" y="1709928"/>
            <a:ext cx="5852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4B5C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Разные уровни доступа: личная лицензия, профессиональный набор, контур фонда и white‑label версия.</a:t>
            </a:r>
            <a:endParaRPr lang="en-US" sz="1380" dirty="0"/>
          </a:p>
        </p:txBody>
      </p:sp>
      <p:sp>
        <p:nvSpPr>
          <p:cNvPr id="10" name="Shape 8"/>
          <p:cNvSpPr/>
          <p:nvPr/>
        </p:nvSpPr>
        <p:spPr>
          <a:xfrm>
            <a:off x="713232" y="2761488"/>
            <a:ext cx="2057400" cy="0"/>
          </a:xfrm>
          <a:prstGeom prst="line">
            <a:avLst/>
          </a:prstGeom>
          <a:noFill/>
          <a:ln w="11430">
            <a:solidFill>
              <a:srgbClr val="B3C0B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13232" y="2926080"/>
            <a:ext cx="2057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67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ЧАСТНОМУ ПОЛЬЗОВАТЕЛЮ</a:t>
            </a:r>
            <a:endParaRPr lang="en-US" sz="670" dirty="0"/>
          </a:p>
        </p:txBody>
      </p:sp>
      <p:sp>
        <p:nvSpPr>
          <p:cNvPr id="12" name="Text 10"/>
          <p:cNvSpPr/>
          <p:nvPr/>
        </p:nvSpPr>
        <p:spPr>
          <a:xfrm>
            <a:off x="713232" y="3236976"/>
            <a:ext cx="192024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Одна стратегия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713232" y="3721608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8C6A1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от $2 500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13232" y="4114800"/>
            <a:ext cx="196596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940" dirty="0">
                <a:solidFill>
                  <a:srgbClr val="4B5C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код, логика, настройки, Quant Lab</a:t>
            </a:r>
            <a:endParaRPr lang="en-US" sz="940" dirty="0"/>
          </a:p>
        </p:txBody>
      </p:sp>
      <p:sp>
        <p:nvSpPr>
          <p:cNvPr id="15" name="Shape 13"/>
          <p:cNvSpPr/>
          <p:nvPr/>
        </p:nvSpPr>
        <p:spPr>
          <a:xfrm>
            <a:off x="3255264" y="2761488"/>
            <a:ext cx="2057400" cy="0"/>
          </a:xfrm>
          <a:prstGeom prst="line">
            <a:avLst/>
          </a:prstGeom>
          <a:noFill/>
          <a:ln w="22860">
            <a:solidFill>
              <a:srgbClr val="0E6E6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255264" y="2926080"/>
            <a:ext cx="2057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67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ОПЫТНОМУ ПОЛЬЗОВАТЕЛЮ</a:t>
            </a:r>
            <a:endParaRPr lang="en-US" sz="670" dirty="0"/>
          </a:p>
        </p:txBody>
      </p:sp>
      <p:sp>
        <p:nvSpPr>
          <p:cNvPr id="17" name="Text 15"/>
          <p:cNvSpPr/>
          <p:nvPr/>
        </p:nvSpPr>
        <p:spPr>
          <a:xfrm>
            <a:off x="3255264" y="3236976"/>
            <a:ext cx="192024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Набор из 15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3255264" y="3721608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8C6A1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$25 000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255264" y="4114800"/>
            <a:ext cx="196596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940" dirty="0">
                <a:solidFill>
                  <a:srgbClr val="4B5C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распределение риска и мини‑фонд</a:t>
            </a:r>
            <a:endParaRPr lang="en-US" sz="940" dirty="0"/>
          </a:p>
        </p:txBody>
      </p:sp>
      <p:sp>
        <p:nvSpPr>
          <p:cNvPr id="20" name="Shape 18"/>
          <p:cNvSpPr/>
          <p:nvPr/>
        </p:nvSpPr>
        <p:spPr>
          <a:xfrm>
            <a:off x="5797296" y="2761488"/>
            <a:ext cx="2057400" cy="0"/>
          </a:xfrm>
          <a:prstGeom prst="line">
            <a:avLst/>
          </a:prstGeom>
          <a:noFill/>
          <a:ln w="11430">
            <a:solidFill>
              <a:srgbClr val="B3C0B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797296" y="2926080"/>
            <a:ext cx="2057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67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ФОНДУ ИЛИ КОМАНДЕ</a:t>
            </a:r>
            <a:endParaRPr lang="en-US" sz="670" dirty="0"/>
          </a:p>
        </p:txBody>
      </p:sp>
      <p:sp>
        <p:nvSpPr>
          <p:cNvPr id="22" name="Text 20"/>
          <p:cNvSpPr/>
          <p:nvPr/>
        </p:nvSpPr>
        <p:spPr>
          <a:xfrm>
            <a:off x="5797296" y="3236976"/>
            <a:ext cx="192024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Модульная система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5797296" y="3721608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8C6A1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индивидуально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5797296" y="4114800"/>
            <a:ext cx="196596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940" dirty="0">
                <a:solidFill>
                  <a:srgbClr val="4B5C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market → strategy → capital → execution → risk</a:t>
            </a:r>
            <a:endParaRPr lang="en-US" sz="940" dirty="0"/>
          </a:p>
        </p:txBody>
      </p:sp>
      <p:sp>
        <p:nvSpPr>
          <p:cNvPr id="25" name="Shape 23"/>
          <p:cNvSpPr/>
          <p:nvPr/>
        </p:nvSpPr>
        <p:spPr>
          <a:xfrm>
            <a:off x="8339328" y="2761488"/>
            <a:ext cx="2057400" cy="0"/>
          </a:xfrm>
          <a:prstGeom prst="line">
            <a:avLst/>
          </a:prstGeom>
          <a:noFill/>
          <a:ln w="11430">
            <a:solidFill>
              <a:srgbClr val="B3C0BC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339328" y="2926080"/>
            <a:ext cx="2057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67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КОМПАНИИ</a:t>
            </a:r>
            <a:endParaRPr lang="en-US" sz="670" dirty="0"/>
          </a:p>
        </p:txBody>
      </p:sp>
      <p:sp>
        <p:nvSpPr>
          <p:cNvPr id="27" name="Text 25"/>
          <p:cNvSpPr/>
          <p:nvPr/>
        </p:nvSpPr>
        <p:spPr>
          <a:xfrm>
            <a:off x="8339328" y="3236976"/>
            <a:ext cx="192024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Под своим брендом</a:t>
            </a:r>
            <a:endParaRPr lang="en-US" sz="1350" dirty="0"/>
          </a:p>
        </p:txBody>
      </p:sp>
      <p:sp>
        <p:nvSpPr>
          <p:cNvPr id="28" name="Text 26"/>
          <p:cNvSpPr/>
          <p:nvPr/>
        </p:nvSpPr>
        <p:spPr>
          <a:xfrm>
            <a:off x="8339328" y="3721608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8C6A1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индивидуально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8339328" y="4114800"/>
            <a:ext cx="196596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940" dirty="0">
                <a:solidFill>
                  <a:srgbClr val="4B5C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свой UI, права, инфраструктура</a:t>
            </a:r>
            <a:endParaRPr lang="en-US" sz="940" dirty="0"/>
          </a:p>
        </p:txBody>
      </p:sp>
      <p:sp>
        <p:nvSpPr>
          <p:cNvPr id="30" name="Text 28"/>
          <p:cNvSpPr/>
          <p:nvPr/>
        </p:nvSpPr>
        <p:spPr>
          <a:xfrm>
            <a:off x="713232" y="5715000"/>
            <a:ext cx="941832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080" dirty="0">
                <a:solidFill>
                  <a:srgbClr val="7B8B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Поддержка, использование AI и вычислительный сервер оплачиваются отдельно. Цены — рабочие ориентиры, итоговые условия фиксируются договором.</a:t>
            </a:r>
            <a:endParaRPr lang="en-US" sz="108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CEF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28600"/>
            <a:ext cx="6400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ALGO</a:t>
            </a:r>
            <a:endParaRPr lang="en-US" sz="850" dirty="0"/>
          </a:p>
        </p:txBody>
      </p:sp>
      <p:sp>
        <p:nvSpPr>
          <p:cNvPr id="3" name="Shape 1"/>
          <p:cNvSpPr/>
          <p:nvPr/>
        </p:nvSpPr>
        <p:spPr>
          <a:xfrm>
            <a:off x="1060704" y="292608"/>
            <a:ext cx="164592" cy="0"/>
          </a:xfrm>
          <a:prstGeom prst="line">
            <a:avLst/>
          </a:prstGeom>
          <a:noFill/>
          <a:ln w="8890">
            <a:solidFill>
              <a:srgbClr val="B3C0B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261872" y="219456"/>
            <a:ext cx="2377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ALGO · Quant Lab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11567160" y="6492240"/>
            <a:ext cx="25603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7B8B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</a:t>
            </a:r>
            <a:endParaRPr lang="en-US" sz="650" dirty="0"/>
          </a:p>
        </p:txBody>
      </p:sp>
      <p:sp>
        <p:nvSpPr>
          <p:cNvPr id="6" name="Shape 4"/>
          <p:cNvSpPr/>
          <p:nvPr/>
        </p:nvSpPr>
        <p:spPr>
          <a:xfrm>
            <a:off x="594360" y="795528"/>
            <a:ext cx="237744" cy="0"/>
          </a:xfrm>
          <a:prstGeom prst="line">
            <a:avLst/>
          </a:prstGeom>
          <a:noFill/>
          <a:ln w="13970">
            <a:solidFill>
              <a:srgbClr val="0E6E6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23544" y="713232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ИТОГ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594360" y="987552"/>
            <a:ext cx="51206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Почему это другое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685800" y="1965960"/>
            <a:ext cx="54864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Вы видите код.</a:t>
            </a:r>
            <a:endParaRPr lang="en-US" sz="2800" dirty="0"/>
          </a:p>
          <a:p>
            <a:pPr indent="0" marL="0">
              <a:buNone/>
            </a:pPr>
            <a:r>
              <a:rPr lang="en-US" sz="280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Вы видите проверку.</a:t>
            </a:r>
            <a:endParaRPr lang="en-US" sz="2800" dirty="0"/>
          </a:p>
          <a:p>
            <a:pPr indent="0" marL="0">
              <a:buNone/>
            </a:pPr>
            <a:r>
              <a:rPr lang="en-US" sz="2800" dirty="0">
                <a:solidFill>
                  <a:srgbClr val="101E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Вы видите риск.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6492240" y="2148840"/>
            <a:ext cx="4206240" cy="11704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4B5C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Глубина экспертизы — не украшение предложения, а способ управлять риском: C# core, научная процедура вместо подгонки, Quant Lab и расчёты, сходящиеся до отдельной сделки.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92240" y="3886200"/>
            <a:ext cx="3474720" cy="676656"/>
          </a:xfrm>
          <a:prstGeom prst="rect">
            <a:avLst/>
          </a:prstGeom>
          <a:solidFill>
            <a:srgbClr val="DDEBE8"/>
          </a:solidFill>
          <a:ln w="10160">
            <a:solidFill>
              <a:srgbClr val="0E6E6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720840" y="4096512"/>
            <a:ext cx="3017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80" b="1" dirty="0">
                <a:solidFill>
                  <a:srgbClr val="0E6E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PROVABLE SYSTEM</a:t>
            </a:r>
            <a:endParaRPr lang="en-US" sz="980" dirty="0"/>
          </a:p>
        </p:txBody>
      </p:sp>
      <p:sp>
        <p:nvSpPr>
          <p:cNvPr id="13" name="Shape 11"/>
          <p:cNvSpPr/>
          <p:nvPr/>
        </p:nvSpPr>
        <p:spPr>
          <a:xfrm>
            <a:off x="685800" y="5870448"/>
            <a:ext cx="9875520" cy="0"/>
          </a:xfrm>
          <a:prstGeom prst="line">
            <a:avLst/>
          </a:prstGeom>
          <a:noFill/>
          <a:ln w="8890">
            <a:solidFill>
              <a:srgbClr val="D0D9D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6016752"/>
            <a:ext cx="905256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880" dirty="0">
                <a:solidFill>
                  <a:srgbClr val="7B8B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Это технологическое программное обеспечение, а не инвестиционная рекомендация. Доходность не гарантируется. Торговля связана с риском.</a:t>
            </a:r>
            <a:endParaRPr lang="en-US" sz="88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ALGO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ALGO · Проверяемая торговая система</dc:title>
  <dc:subject>ALGO Quant Lab C# Concept</dc:subject>
  <dc:creator>OpenAI</dc:creator>
  <cp:lastModifiedBy>OpenAI</cp:lastModifiedBy>
  <cp:revision>1</cp:revision>
  <dcterms:created xsi:type="dcterms:W3CDTF">2026-08-21T14:44:52Z</dcterms:created>
  <dcterms:modified xsi:type="dcterms:W3CDTF">2026-08-21T14:44:52Z</dcterms:modified>
</cp:coreProperties>
</file>